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</p:sldMasterIdLst>
  <p:notesMasterIdLst>
    <p:notesMasterId r:id="rId6"/>
  </p:notesMasterIdLst>
  <p:sldIdLst>
    <p:sldId id="284" r:id="rId5"/>
    <p:sldId id="257" r:id="rId7"/>
    <p:sldId id="258" r:id="rId8"/>
    <p:sldId id="259" r:id="rId9"/>
    <p:sldId id="272" r:id="rId10"/>
    <p:sldId id="261" r:id="rId11"/>
    <p:sldId id="264" r:id="rId12"/>
    <p:sldId id="313" r:id="rId13"/>
    <p:sldId id="263" r:id="rId14"/>
    <p:sldId id="358" r:id="rId15"/>
    <p:sldId id="270" r:id="rId16"/>
    <p:sldId id="359" r:id="rId17"/>
    <p:sldId id="279" r:id="rId18"/>
    <p:sldId id="314" r:id="rId19"/>
    <p:sldId id="315" r:id="rId20"/>
    <p:sldId id="262" r:id="rId21"/>
    <p:sldId id="316" r:id="rId22"/>
    <p:sldId id="317" r:id="rId23"/>
    <p:sldId id="320" r:id="rId24"/>
    <p:sldId id="327" r:id="rId25"/>
    <p:sldId id="328" r:id="rId26"/>
    <p:sldId id="329" r:id="rId27"/>
    <p:sldId id="326" r:id="rId28"/>
    <p:sldId id="330" r:id="rId29"/>
    <p:sldId id="357" r:id="rId30"/>
    <p:sldId id="354" r:id="rId31"/>
    <p:sldId id="355" r:id="rId32"/>
    <p:sldId id="356" r:id="rId33"/>
    <p:sldId id="321" r:id="rId34"/>
    <p:sldId id="276" r:id="rId35"/>
    <p:sldId id="278" r:id="rId36"/>
    <p:sldId id="282" r:id="rId37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085"/>
    <a:srgbClr val="C8D6E8"/>
    <a:srgbClr val="B4C7E7"/>
    <a:srgbClr val="7199AF"/>
    <a:srgbClr val="C3C8CC"/>
    <a:srgbClr val="94AAB7"/>
    <a:srgbClr val="C3C9CD"/>
    <a:srgbClr val="DDE4E8"/>
    <a:srgbClr val="E6EEF3"/>
    <a:srgbClr val="EE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84" y="-113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1" Type="http://schemas.openxmlformats.org/officeDocument/2006/relationships/tags" Target="tags/tag1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38AE0285-9929-4052-BA43-11373D386BB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A67F7FCA-FDDE-490C-A899-7F74B4200DE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7F7FCA-FDDE-490C-A899-7F74B4200D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7FCA-FDDE-490C-A899-7F74B420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55600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55600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251B-BA4A-42E3-82E2-7F63D49BDE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B436-16D9-4C5C-B15C-83D3D1964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A27E251B-BA4A-42E3-82E2-7F63D49BDEF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5E21B436-16D9-4C5C-B15C-83D3D196402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A27E251B-BA4A-42E3-82E2-7F63D49BDEF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5E21B436-16D9-4C5C-B15C-83D3D196402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8.png"/><Relationship Id="rId3" Type="http://schemas.openxmlformats.org/officeDocument/2006/relationships/slide" Target="slide14.xml"/><Relationship Id="rId2" Type="http://schemas.openxmlformats.org/officeDocument/2006/relationships/slide" Target="slide18.xml"/><Relationship Id="rId1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4.jpeg"/><Relationship Id="rId5" Type="http://schemas.openxmlformats.org/officeDocument/2006/relationships/image" Target="../media/image8.png"/><Relationship Id="rId4" Type="http://schemas.openxmlformats.org/officeDocument/2006/relationships/slide" Target="slide14.xml"/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15.jpeg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slide" Target="slide27.xml"/><Relationship Id="rId3" Type="http://schemas.openxmlformats.org/officeDocument/2006/relationships/slide" Target="slide26.xml"/><Relationship Id="rId2" Type="http://schemas.openxmlformats.org/officeDocument/2006/relationships/slide" Target="slide25.xml"/><Relationship Id="rId1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896978" y="1923274"/>
            <a:ext cx="7303912" cy="3872089"/>
            <a:chOff x="4888088" y="1941689"/>
            <a:chExt cx="7303912" cy="3872089"/>
          </a:xfrm>
        </p:grpSpPr>
        <p:grpSp>
          <p:nvGrpSpPr>
            <p:cNvPr id="17" name="组合 16"/>
            <p:cNvGrpSpPr/>
            <p:nvPr/>
          </p:nvGrpSpPr>
          <p:grpSpPr>
            <a:xfrm>
              <a:off x="4888088" y="2350722"/>
              <a:ext cx="7303912" cy="2437765"/>
              <a:chOff x="4888088" y="2328586"/>
              <a:chExt cx="7303912" cy="2437765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418666" y="2328586"/>
                <a:ext cx="2551289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1" u="none" strike="noStrike" kern="1200" cap="none" spc="300" normalizeH="0" baseline="0" noProof="0" dirty="0">
                  <a:ln>
                    <a:noFill/>
                  </a:ln>
                  <a:solidFill>
                    <a:srgbClr val="4B7085"/>
                  </a:solidFill>
                  <a:effectLst/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888089" y="2889956"/>
                <a:ext cx="7303911" cy="1240598"/>
              </a:xfrm>
              <a:custGeom>
                <a:avLst/>
                <a:gdLst>
                  <a:gd name="connsiteX0" fmla="*/ 0 w 6716889"/>
                  <a:gd name="connsiteY0" fmla="*/ 0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0 w 6716889"/>
                  <a:gd name="connsiteY4" fmla="*/ 0 h 1557866"/>
                  <a:gd name="connsiteX0-1" fmla="*/ 790222 w 6716889"/>
                  <a:gd name="connsiteY0-2" fmla="*/ 11288 h 1557866"/>
                  <a:gd name="connsiteX1-3" fmla="*/ 6716889 w 6716889"/>
                  <a:gd name="connsiteY1-4" fmla="*/ 0 h 1557866"/>
                  <a:gd name="connsiteX2-5" fmla="*/ 6716889 w 6716889"/>
                  <a:gd name="connsiteY2-6" fmla="*/ 1557866 h 1557866"/>
                  <a:gd name="connsiteX3-7" fmla="*/ 0 w 6716889"/>
                  <a:gd name="connsiteY3-8" fmla="*/ 1557866 h 1557866"/>
                  <a:gd name="connsiteX4-9" fmla="*/ 790222 w 6716889"/>
                  <a:gd name="connsiteY4-10" fmla="*/ 11288 h 1557866"/>
                  <a:gd name="connsiteX0-11" fmla="*/ 925689 w 6716889"/>
                  <a:gd name="connsiteY0-12" fmla="*/ 11288 h 1557866"/>
                  <a:gd name="connsiteX1-13" fmla="*/ 6716889 w 6716889"/>
                  <a:gd name="connsiteY1-14" fmla="*/ 0 h 1557866"/>
                  <a:gd name="connsiteX2-15" fmla="*/ 6716889 w 6716889"/>
                  <a:gd name="connsiteY2-16" fmla="*/ 1557866 h 1557866"/>
                  <a:gd name="connsiteX3-17" fmla="*/ 0 w 6716889"/>
                  <a:gd name="connsiteY3-18" fmla="*/ 1557866 h 1557866"/>
                  <a:gd name="connsiteX4-19" fmla="*/ 925689 w 6716889"/>
                  <a:gd name="connsiteY4-20" fmla="*/ 11288 h 1557866"/>
                  <a:gd name="connsiteX0-21" fmla="*/ 790222 w 6716889"/>
                  <a:gd name="connsiteY0-22" fmla="*/ 11288 h 1557866"/>
                  <a:gd name="connsiteX1-23" fmla="*/ 6716889 w 6716889"/>
                  <a:gd name="connsiteY1-24" fmla="*/ 0 h 1557866"/>
                  <a:gd name="connsiteX2-25" fmla="*/ 6716889 w 6716889"/>
                  <a:gd name="connsiteY2-26" fmla="*/ 1557866 h 1557866"/>
                  <a:gd name="connsiteX3-27" fmla="*/ 0 w 6716889"/>
                  <a:gd name="connsiteY3-28" fmla="*/ 1557866 h 1557866"/>
                  <a:gd name="connsiteX4-29" fmla="*/ 790222 w 6716889"/>
                  <a:gd name="connsiteY4-30" fmla="*/ 11288 h 1557866"/>
                  <a:gd name="connsiteX0-31" fmla="*/ 711200 w 6716889"/>
                  <a:gd name="connsiteY0-32" fmla="*/ 22577 h 1557866"/>
                  <a:gd name="connsiteX1-33" fmla="*/ 6716889 w 6716889"/>
                  <a:gd name="connsiteY1-34" fmla="*/ 0 h 1557866"/>
                  <a:gd name="connsiteX2-35" fmla="*/ 6716889 w 6716889"/>
                  <a:gd name="connsiteY2-36" fmla="*/ 1557866 h 1557866"/>
                  <a:gd name="connsiteX3-37" fmla="*/ 0 w 6716889"/>
                  <a:gd name="connsiteY3-38" fmla="*/ 1557866 h 1557866"/>
                  <a:gd name="connsiteX4-39" fmla="*/ 711200 w 6716889"/>
                  <a:gd name="connsiteY4-40" fmla="*/ 22577 h 1557866"/>
                  <a:gd name="connsiteX0-41" fmla="*/ 575734 w 6716889"/>
                  <a:gd name="connsiteY0-42" fmla="*/ 22577 h 1557866"/>
                  <a:gd name="connsiteX1-43" fmla="*/ 6716889 w 6716889"/>
                  <a:gd name="connsiteY1-44" fmla="*/ 0 h 1557866"/>
                  <a:gd name="connsiteX2-45" fmla="*/ 6716889 w 6716889"/>
                  <a:gd name="connsiteY2-46" fmla="*/ 1557866 h 1557866"/>
                  <a:gd name="connsiteX3-47" fmla="*/ 0 w 6716889"/>
                  <a:gd name="connsiteY3-48" fmla="*/ 1557866 h 1557866"/>
                  <a:gd name="connsiteX4-49" fmla="*/ 575734 w 6716889"/>
                  <a:gd name="connsiteY4-50" fmla="*/ 22577 h 1557866"/>
                  <a:gd name="connsiteX0-51" fmla="*/ 541867 w 6716889"/>
                  <a:gd name="connsiteY0-52" fmla="*/ 22577 h 1557866"/>
                  <a:gd name="connsiteX1-53" fmla="*/ 6716889 w 6716889"/>
                  <a:gd name="connsiteY1-54" fmla="*/ 0 h 1557866"/>
                  <a:gd name="connsiteX2-55" fmla="*/ 6716889 w 6716889"/>
                  <a:gd name="connsiteY2-56" fmla="*/ 1557866 h 1557866"/>
                  <a:gd name="connsiteX3-57" fmla="*/ 0 w 6716889"/>
                  <a:gd name="connsiteY3-58" fmla="*/ 1557866 h 1557866"/>
                  <a:gd name="connsiteX4-59" fmla="*/ 541867 w 6716889"/>
                  <a:gd name="connsiteY4-60" fmla="*/ 22577 h 1557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716889" h="1557866">
                    <a:moveTo>
                      <a:pt x="541867" y="22577"/>
                    </a:moveTo>
                    <a:lnTo>
                      <a:pt x="6716889" y="0"/>
                    </a:lnTo>
                    <a:lnTo>
                      <a:pt x="6716889" y="1557866"/>
                    </a:lnTo>
                    <a:lnTo>
                      <a:pt x="0" y="1557866"/>
                    </a:lnTo>
                    <a:lnTo>
                      <a:pt x="541867" y="22577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418666" y="3059879"/>
                <a:ext cx="6129867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EF2F4"/>
                    </a:solidFill>
                    <a:effectLst/>
                    <a:uLnTx/>
                    <a:uFillTx/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C</a:t>
                </a: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EF2F4"/>
                    </a:solidFill>
                    <a:effectLst/>
                    <a:uLnTx/>
                    <a:uFillTx/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语言课程设计</a:t>
                </a:r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EF2F4"/>
                    </a:solidFill>
                    <a:effectLst/>
                    <a:uLnTx/>
                    <a:uFillTx/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报告</a:t>
                </a:r>
                <a:endPara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EEF2F4"/>
                  </a:solidFill>
                  <a:effectLst/>
                  <a:uLnTx/>
                  <a:uFillTx/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888088" y="4398051"/>
                <a:ext cx="672909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1800" normalizeH="0" baseline="0" noProof="0" dirty="0">
                  <a:ln>
                    <a:noFill/>
                  </a:ln>
                  <a:solidFill>
                    <a:srgbClr val="4B7085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+mn-cs"/>
                </a:endParaRPr>
              </a:p>
            </p:txBody>
          </p:sp>
        </p:grpSp>
        <p:sp useBgFill="1">
          <p:nvSpPr>
            <p:cNvPr id="2" name="矩形 1"/>
            <p:cNvSpPr/>
            <p:nvPr/>
          </p:nvSpPr>
          <p:spPr>
            <a:xfrm>
              <a:off x="11413067" y="1941689"/>
              <a:ext cx="327378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992370" y="4420235"/>
            <a:ext cx="6748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spc="1800" noProof="0" dirty="0">
                <a:ln>
                  <a:noFill/>
                </a:ln>
                <a:solidFill>
                  <a:srgbClr val="4B7085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2020</a:t>
            </a:r>
            <a:r>
              <a:rPr lang="zh-CN" altLang="en-US" sz="2400" b="1" spc="1800" noProof="0" dirty="0">
                <a:ln>
                  <a:noFill/>
                </a:ln>
                <a:solidFill>
                  <a:srgbClr val="4B7085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级</a:t>
            </a:r>
            <a:endParaRPr lang="zh-CN" altLang="en-US" sz="2400" b="1" spc="1800" noProof="0" dirty="0">
              <a:ln>
                <a:noFill/>
              </a:ln>
              <a:solidFill>
                <a:srgbClr val="4B7085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spc="1800" noProof="0" dirty="0">
                <a:ln>
                  <a:noFill/>
                </a:ln>
                <a:solidFill>
                  <a:srgbClr val="4B7085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数据科学与大数据技术</a:t>
            </a:r>
            <a:endParaRPr kumimoji="0" lang="zh-CN" altLang="en-US" sz="2400" b="1" u="none" strike="noStrike" kern="1200" cap="none" spc="1800" normalizeH="0" baseline="0" noProof="0" dirty="0">
              <a:ln>
                <a:noFill/>
              </a:ln>
              <a:solidFill>
                <a:srgbClr val="4B7085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spc="1800" noProof="0" dirty="0">
                <a:ln>
                  <a:noFill/>
                </a:ln>
                <a:solidFill>
                  <a:srgbClr val="4B7085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方金杰</a:t>
            </a:r>
            <a:endParaRPr lang="zh-CN" altLang="en-US" sz="2400" b="1" spc="1800" noProof="0" dirty="0">
              <a:ln>
                <a:noFill/>
              </a:ln>
              <a:solidFill>
                <a:srgbClr val="4B7085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pan dir="u"/>
      </p:transition>
    </mc:Choice>
    <mc:Fallback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078855" y="1209040"/>
            <a:ext cx="4199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函数介绍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53280" y="2123440"/>
            <a:ext cx="694245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Menu()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Menu2()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Input()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output()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save()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Query_num()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Query_name()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Edit()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Menu3()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Edit_del()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Menu4()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Sta_sort()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Sta_max()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Sta_min()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Sta_avg()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jidianjisuan()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void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xiugaixuehao()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505" y="0"/>
            <a:ext cx="1420491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09476" y="131536"/>
            <a:ext cx="4970972" cy="6590110"/>
            <a:chOff x="3609476" y="131536"/>
            <a:chExt cx="4970972" cy="6590110"/>
          </a:xfrm>
        </p:grpSpPr>
        <p:grpSp>
          <p:nvGrpSpPr>
            <p:cNvPr id="8" name="组合 7"/>
            <p:cNvGrpSpPr/>
            <p:nvPr/>
          </p:nvGrpSpPr>
          <p:grpSpPr>
            <a:xfrm>
              <a:off x="4137378" y="2825045"/>
              <a:ext cx="3917245" cy="1207911"/>
              <a:chOff x="4357510" y="2235200"/>
              <a:chExt cx="3917245" cy="1207911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4357510" y="2235200"/>
                <a:ext cx="3917245" cy="1207911"/>
              </a:xfrm>
              <a:prstGeom prst="parallelogram">
                <a:avLst/>
              </a:pr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526843" y="2411357"/>
                <a:ext cx="35785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EEF2F4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第三部分</a:t>
                </a:r>
                <a:endParaRPr lang="zh-CN" altLang="en-US" sz="5400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H="1">
              <a:off x="3609476" y="2935713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7633965" y="131536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7287904" cy="723265"/>
            <a:chOff x="0" y="1473958"/>
            <a:chExt cx="7287904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3815715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3815715" y="1484753"/>
              <a:ext cx="285242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流程图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228600" y="1452245"/>
            <a:ext cx="7571105" cy="32194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  <p:graphicFrame>
        <p:nvGraphicFramePr>
          <p:cNvPr id="3" name="对象 -2147482424"/>
          <p:cNvGraphicFramePr/>
          <p:nvPr/>
        </p:nvGraphicFramePr>
        <p:xfrm>
          <a:off x="1951990" y="422910"/>
          <a:ext cx="6270625" cy="6012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5357495" imgH="5512435" progId="Visio.Drawing.11">
                  <p:embed/>
                </p:oleObj>
              </mc:Choice>
              <mc:Fallback>
                <p:oleObj name="" r:id="rId3" imgW="5357495" imgH="551243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1990" y="422910"/>
                        <a:ext cx="6270625" cy="6012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7287904" cy="723265"/>
            <a:chOff x="0" y="1473958"/>
            <a:chExt cx="7287904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3815715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3815715" y="1484753"/>
              <a:ext cx="285242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欢迎登录界面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welcome()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3" name="图片 -2147482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865" y="1232535"/>
            <a:ext cx="5271135" cy="3898900"/>
          </a:xfrm>
          <a:prstGeom prst="rect">
            <a:avLst/>
          </a:prstGeom>
          <a:noFill/>
          <a:ln w="9525">
            <a:noFill/>
          </a:ln>
        </p:spPr>
      </p:pic>
      <p:sp useBgFill="1">
        <p:nvSpPr>
          <p:cNvPr id="22" name="文本框 21"/>
          <p:cNvSpPr txBox="1"/>
          <p:nvPr/>
        </p:nvSpPr>
        <p:spPr>
          <a:xfrm>
            <a:off x="228600" y="1452245"/>
            <a:ext cx="7571105" cy="401510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void welcome()：欢迎登录界面；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system("title 程序设计课程设计");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system("color 06");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printf("\n\n\t\t|======================================|\n");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printf("\t\t|**************************************|\n");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printf("\t\t|        《程序设计》课程设计          |\n");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printf("\t\t|          学生成绩管理系统            |\n");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printf("\t\t|**************************************|\n");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printf("\t\t|======================================|\n");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printf("\n\t\t  程序设计：计算机信息学院	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printf("\n\t\t  专业    ：数据科学与大数据技术       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printf("\n\t\t  班级    ：01       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printf("\n\t\t  学号    ：122792020002       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printf("\n\t\t  姓名    ：方金杰       \n");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printf("\n\t\t\t2021年10月10日\n");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7287904" cy="723265"/>
            <a:chOff x="0" y="1473958"/>
            <a:chExt cx="7287904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3815715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3815715" y="1484753"/>
              <a:ext cx="285242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主菜单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Menu()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262255" y="1452245"/>
            <a:ext cx="7571105" cy="516953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void Menu()：主菜单；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printf("\t1.学生成绩信息录入\n");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printf("\t2.学生成绩信息查询\n");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printf("\t3.学生成绩信息编辑\n");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printf("\t4.学生成绩信息统计\n");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printf("\t5.学生成绩信息显示\n");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printf("\t6.绩点计算器\n");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printf("\t7.退出系统\n");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printf("\t请选择菜单选项1-7：");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switch(getche())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{  case '1':system("cls");Input();break;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'2':system("cls");Menu2();break;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'3':system("cls");Menu3();break;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'4':system("cls");Menu4();break;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'5':system("cls");output();break;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'6':system("cls");jidianjisuan();break;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'7':printf("\n\t\t感谢使用本系统！\n");exit(0);break;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default:printf("\n请重新输入选项1-7：\n");system("pause");Menu();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3" name="图片 -2147482425" descr="wps17E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043" y="1908493"/>
            <a:ext cx="3609975" cy="3039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7287904" cy="723265"/>
            <a:chOff x="0" y="1473958"/>
            <a:chExt cx="7287904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3815715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3815715" y="1484753"/>
              <a:ext cx="285242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成绩录入函数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Input()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224155" y="1452245"/>
            <a:ext cx="6631940" cy="5354320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void Input()：成绩录入函数；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int i,n,t=1;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stu[100];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printf("学生信息输入\n");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printf("请输入学生总人数：");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scanf("%d",&amp;count);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for(i=0;i&lt;count;i++)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{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printf("请输入第%d个学生的学号:\n",t);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scanf("%s",&amp;stu[i].num);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for(n=i-1;n&gt;=0;n--)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{  if(strcmp(stu[n].num,stu[i].num)==0)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{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printf("该学号重复，请重新输入");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printf("请输入第%d个学生的学号:\n",t);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scanf("%s",&amp;stu[i].num);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 useBgFill="1">
        <p:nvSpPr>
          <p:cNvPr id="6" name="文本框 5"/>
          <p:cNvSpPr txBox="1"/>
          <p:nvPr/>
        </p:nvSpPr>
        <p:spPr>
          <a:xfrm>
            <a:off x="5914390" y="1452245"/>
            <a:ext cx="6631940" cy="369252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printf("请输入第%d个学生的姓名:\n",t);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scanf("%s",&amp;stu[i].name);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printf("请输入第%d个学生的数学成绩：\n",t);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scanf("%d",&amp;stu[i].mathscore);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printf("请输入第%d个学生的英语成绩：\n",t);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scanf("%d",&amp;stu[i].Englishscore);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t++;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stu[i].sum=stu[i].Englishscore+stu[i].mathscore;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output();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Menu();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  <p:pic>
        <p:nvPicPr>
          <p:cNvPr id="-2147482465" name="图片 -2147482466" descr="wps17E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965" y="3776980"/>
            <a:ext cx="4218305" cy="3029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斜纹 1"/>
          <p:cNvSpPr/>
          <p:nvPr/>
        </p:nvSpPr>
        <p:spPr>
          <a:xfrm>
            <a:off x="2574925" y="0"/>
            <a:ext cx="2196465" cy="3207385"/>
          </a:xfrm>
          <a:prstGeom prst="diagStripe">
            <a:avLst>
              <a:gd name="adj" fmla="val 66102"/>
            </a:avLst>
          </a:prstGeom>
          <a:solidFill>
            <a:srgbClr val="4B7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" name="斜纹 17"/>
          <p:cNvSpPr/>
          <p:nvPr/>
        </p:nvSpPr>
        <p:spPr>
          <a:xfrm>
            <a:off x="8061960" y="0"/>
            <a:ext cx="2196465" cy="3207385"/>
          </a:xfrm>
          <a:prstGeom prst="diagStripe">
            <a:avLst>
              <a:gd name="adj" fmla="val 66102"/>
            </a:avLst>
          </a:prstGeom>
          <a:solidFill>
            <a:srgbClr val="4B7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933433" y="646271"/>
            <a:ext cx="8325134" cy="491320"/>
            <a:chOff x="1933433" y="5747226"/>
            <a:chExt cx="8325134" cy="491320"/>
          </a:xfrm>
        </p:grpSpPr>
        <p:sp>
          <p:nvSpPr>
            <p:cNvPr id="39" name="平行四边形 38"/>
            <p:cNvSpPr/>
            <p:nvPr/>
          </p:nvSpPr>
          <p:spPr>
            <a:xfrm>
              <a:off x="1933433" y="5747226"/>
              <a:ext cx="8325134" cy="491320"/>
            </a:xfrm>
            <a:prstGeom prst="parallelogram">
              <a:avLst>
                <a:gd name="adj" fmla="val 69445"/>
              </a:avLst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574878" y="5767183"/>
              <a:ext cx="7042244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Menu2()：子菜单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22525" y="1721485"/>
            <a:ext cx="78359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printf("1.通过学号查询\n");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printf("2.通过姓名查询\n");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printf("3.返回主菜单\n");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switch(getche())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{  case '1':system("cls");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1" action="ppaction://hlinksldjump"/>
              </a:rPr>
              <a:t>Query_num()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case '2':system("cls");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2" action="ppaction://hlinksldjump"/>
              </a:rPr>
              <a:t>Query_name()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case '3':system("cls");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3" action="ppaction://hlinksldjump"/>
              </a:rPr>
              <a:t>Menu()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default:printf("\n请重新输入选项1-3：\n");system("pause");Menu();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  <p:pic>
        <p:nvPicPr>
          <p:cNvPr id="-2147482464" name="图片 -2147482465" descr="wps17F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005" y="1721485"/>
            <a:ext cx="3515995" cy="2987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9994265" cy="723265"/>
            <a:chOff x="0" y="1473958"/>
            <a:chExt cx="9994265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0690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069080" y="1476498"/>
              <a:ext cx="5925185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学号查询学生成绩信息函数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Query_num()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198755" y="1452245"/>
            <a:ext cx="7571105" cy="401510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printf("请输入您要查找的学号：");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int i;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char a[13];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scanf("%s",&amp;a);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for(i=0;i&lt;count;i++)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{ if(strcmp(a,stu[i].num)==0)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{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printf("学号\t姓名\t数学\t英语\n");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printf("%s\t%s\t%d\t%d\n",stu[i].num,stu[i].name,stu[i].mathscore,stu[i].Englishscore,stu[i].sum);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printf("按任意键返回\n");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Menu();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10438130" cy="723265"/>
            <a:chOff x="0" y="1473958"/>
            <a:chExt cx="1043813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1198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11988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姓名查询学生成绩信息函数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Query_name()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186055" y="1452245"/>
            <a:ext cx="11101705" cy="540067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printf("请输入您要查找的姓名：");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int i;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char a[13];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scanf("%s",&amp;a);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for(i=0;i&lt;count;i++)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{ if(strcmp(a,stu[i].name)==0)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{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printf("学号\t姓名\t数学\t英语\n"); printf("%s\t%s\t%d\t%d\n",stu[i].num,stu[i].name,stu[i].mathscore,stu[i].Englishscore,stu[i].sum);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printf("按任意键返回\n");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Menu();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if(i&gt;=count)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{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printf("未查询到改学生成绩，请重试\n");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Query_name();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斜纹 1"/>
          <p:cNvSpPr/>
          <p:nvPr/>
        </p:nvSpPr>
        <p:spPr>
          <a:xfrm>
            <a:off x="2574925" y="635"/>
            <a:ext cx="2196465" cy="3206750"/>
          </a:xfrm>
          <a:prstGeom prst="diagStripe">
            <a:avLst>
              <a:gd name="adj" fmla="val 66102"/>
            </a:avLst>
          </a:prstGeom>
          <a:solidFill>
            <a:srgbClr val="4B7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" name="斜纹 17"/>
          <p:cNvSpPr/>
          <p:nvPr/>
        </p:nvSpPr>
        <p:spPr>
          <a:xfrm>
            <a:off x="8061960" y="0"/>
            <a:ext cx="2196465" cy="3207385"/>
          </a:xfrm>
          <a:prstGeom prst="diagStripe">
            <a:avLst>
              <a:gd name="adj" fmla="val 66102"/>
            </a:avLst>
          </a:prstGeom>
          <a:solidFill>
            <a:srgbClr val="4B7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933433" y="646271"/>
            <a:ext cx="8325134" cy="491320"/>
            <a:chOff x="1933433" y="5747226"/>
            <a:chExt cx="8325134" cy="491320"/>
          </a:xfrm>
        </p:grpSpPr>
        <p:sp>
          <p:nvSpPr>
            <p:cNvPr id="39" name="平行四边形 38"/>
            <p:cNvSpPr/>
            <p:nvPr/>
          </p:nvSpPr>
          <p:spPr>
            <a:xfrm>
              <a:off x="1933433" y="5747226"/>
              <a:ext cx="8325134" cy="491320"/>
            </a:xfrm>
            <a:prstGeom prst="parallelogram">
              <a:avLst>
                <a:gd name="adj" fmla="val 69445"/>
              </a:avLst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574878" y="5767183"/>
              <a:ext cx="7042244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Menu3()：子菜单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22525" y="1721485"/>
            <a:ext cx="78359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printf("1.学生成绩信息修改\n");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printf("2.学生成绩信息删除\n");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printf("3.修改学号\n");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printf("4.返回主菜单\n");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switch(getche())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{  case '1':system("cls");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1" action="ppaction://hlinksldjump"/>
              </a:rPr>
              <a:t>Edit()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'2':system("cls");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2" action="ppaction://hlinksldjump"/>
              </a:rPr>
              <a:t>Edit_del()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'3':system("cls");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3" action="ppaction://hlinksldjump"/>
              </a:rPr>
              <a:t>xiugaixuehao()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'4':system("cls");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4" action="ppaction://hlinksldjump"/>
              </a:rPr>
              <a:t>Menu()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default:printf("\n请重新输入选项1-3：\n");system("pause");Menu();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}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  <p:pic>
        <p:nvPicPr>
          <p:cNvPr id="-2147482461" name="图片 -2147482462" descr="wps18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960" y="1721485"/>
            <a:ext cx="4190365" cy="2658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344311" y="780682"/>
            <a:ext cx="3516489" cy="3872089"/>
            <a:chOff x="-344311" y="780682"/>
            <a:chExt cx="3516489" cy="3872089"/>
          </a:xfrm>
        </p:grpSpPr>
        <p:sp>
          <p:nvSpPr>
            <p:cNvPr id="8" name="矩形 13"/>
            <p:cNvSpPr/>
            <p:nvPr/>
          </p:nvSpPr>
          <p:spPr>
            <a:xfrm flipH="1" flipV="1">
              <a:off x="-1" y="1502161"/>
              <a:ext cx="3172179" cy="1240598"/>
            </a:xfrm>
            <a:custGeom>
              <a:avLst/>
              <a:gdLst>
                <a:gd name="connsiteX0" fmla="*/ 0 w 6716889"/>
                <a:gd name="connsiteY0" fmla="*/ 0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0 w 6716889"/>
                <a:gd name="connsiteY4" fmla="*/ 0 h 1557866"/>
                <a:gd name="connsiteX0-1" fmla="*/ 790222 w 6716889"/>
                <a:gd name="connsiteY0-2" fmla="*/ 11288 h 1557866"/>
                <a:gd name="connsiteX1-3" fmla="*/ 6716889 w 6716889"/>
                <a:gd name="connsiteY1-4" fmla="*/ 0 h 1557866"/>
                <a:gd name="connsiteX2-5" fmla="*/ 6716889 w 6716889"/>
                <a:gd name="connsiteY2-6" fmla="*/ 1557866 h 1557866"/>
                <a:gd name="connsiteX3-7" fmla="*/ 0 w 6716889"/>
                <a:gd name="connsiteY3-8" fmla="*/ 1557866 h 1557866"/>
                <a:gd name="connsiteX4-9" fmla="*/ 790222 w 6716889"/>
                <a:gd name="connsiteY4-10" fmla="*/ 11288 h 1557866"/>
                <a:gd name="connsiteX0-11" fmla="*/ 925689 w 6716889"/>
                <a:gd name="connsiteY0-12" fmla="*/ 11288 h 1557866"/>
                <a:gd name="connsiteX1-13" fmla="*/ 6716889 w 6716889"/>
                <a:gd name="connsiteY1-14" fmla="*/ 0 h 1557866"/>
                <a:gd name="connsiteX2-15" fmla="*/ 6716889 w 6716889"/>
                <a:gd name="connsiteY2-16" fmla="*/ 1557866 h 1557866"/>
                <a:gd name="connsiteX3-17" fmla="*/ 0 w 6716889"/>
                <a:gd name="connsiteY3-18" fmla="*/ 1557866 h 1557866"/>
                <a:gd name="connsiteX4-19" fmla="*/ 925689 w 6716889"/>
                <a:gd name="connsiteY4-20" fmla="*/ 11288 h 1557866"/>
                <a:gd name="connsiteX0-21" fmla="*/ 790222 w 6716889"/>
                <a:gd name="connsiteY0-22" fmla="*/ 11288 h 1557866"/>
                <a:gd name="connsiteX1-23" fmla="*/ 6716889 w 6716889"/>
                <a:gd name="connsiteY1-24" fmla="*/ 0 h 1557866"/>
                <a:gd name="connsiteX2-25" fmla="*/ 6716889 w 6716889"/>
                <a:gd name="connsiteY2-26" fmla="*/ 1557866 h 1557866"/>
                <a:gd name="connsiteX3-27" fmla="*/ 0 w 6716889"/>
                <a:gd name="connsiteY3-28" fmla="*/ 1557866 h 1557866"/>
                <a:gd name="connsiteX4-29" fmla="*/ 790222 w 6716889"/>
                <a:gd name="connsiteY4-30" fmla="*/ 11288 h 1557866"/>
                <a:gd name="connsiteX0-31" fmla="*/ 711200 w 6716889"/>
                <a:gd name="connsiteY0-32" fmla="*/ 22577 h 1557866"/>
                <a:gd name="connsiteX1-33" fmla="*/ 6716889 w 6716889"/>
                <a:gd name="connsiteY1-34" fmla="*/ 0 h 1557866"/>
                <a:gd name="connsiteX2-35" fmla="*/ 6716889 w 6716889"/>
                <a:gd name="connsiteY2-36" fmla="*/ 1557866 h 1557866"/>
                <a:gd name="connsiteX3-37" fmla="*/ 0 w 6716889"/>
                <a:gd name="connsiteY3-38" fmla="*/ 1557866 h 1557866"/>
                <a:gd name="connsiteX4-39" fmla="*/ 711200 w 6716889"/>
                <a:gd name="connsiteY4-40" fmla="*/ 22577 h 1557866"/>
                <a:gd name="connsiteX0-41" fmla="*/ 575734 w 6716889"/>
                <a:gd name="connsiteY0-42" fmla="*/ 22577 h 1557866"/>
                <a:gd name="connsiteX1-43" fmla="*/ 6716889 w 6716889"/>
                <a:gd name="connsiteY1-44" fmla="*/ 0 h 1557866"/>
                <a:gd name="connsiteX2-45" fmla="*/ 6716889 w 6716889"/>
                <a:gd name="connsiteY2-46" fmla="*/ 1557866 h 1557866"/>
                <a:gd name="connsiteX3-47" fmla="*/ 0 w 6716889"/>
                <a:gd name="connsiteY3-48" fmla="*/ 1557866 h 1557866"/>
                <a:gd name="connsiteX4-49" fmla="*/ 575734 w 6716889"/>
                <a:gd name="connsiteY4-50" fmla="*/ 22577 h 1557866"/>
                <a:gd name="connsiteX0-51" fmla="*/ 541867 w 6716889"/>
                <a:gd name="connsiteY0-52" fmla="*/ 22577 h 1557866"/>
                <a:gd name="connsiteX1-53" fmla="*/ 6716889 w 6716889"/>
                <a:gd name="connsiteY1-54" fmla="*/ 0 h 1557866"/>
                <a:gd name="connsiteX2-55" fmla="*/ 6716889 w 6716889"/>
                <a:gd name="connsiteY2-56" fmla="*/ 1557866 h 1557866"/>
                <a:gd name="connsiteX3-57" fmla="*/ 0 w 6716889"/>
                <a:gd name="connsiteY3-58" fmla="*/ 1557866 h 1557866"/>
                <a:gd name="connsiteX4-59" fmla="*/ 541867 w 6716889"/>
                <a:gd name="connsiteY4-60" fmla="*/ 22577 h 1557866"/>
                <a:gd name="connsiteX0-61" fmla="*/ 841506 w 7016528"/>
                <a:gd name="connsiteY0-62" fmla="*/ 22577 h 1557866"/>
                <a:gd name="connsiteX1-63" fmla="*/ 7016528 w 7016528"/>
                <a:gd name="connsiteY1-64" fmla="*/ 0 h 1557866"/>
                <a:gd name="connsiteX2-65" fmla="*/ 7016528 w 7016528"/>
                <a:gd name="connsiteY2-66" fmla="*/ 1557866 h 1557866"/>
                <a:gd name="connsiteX3-67" fmla="*/ 0 w 7016528"/>
                <a:gd name="connsiteY3-68" fmla="*/ 1543690 h 1557866"/>
                <a:gd name="connsiteX4-69" fmla="*/ 841506 w 7016528"/>
                <a:gd name="connsiteY4-70" fmla="*/ 22577 h 15578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016528" h="1557866">
                  <a:moveTo>
                    <a:pt x="841506" y="22577"/>
                  </a:moveTo>
                  <a:lnTo>
                    <a:pt x="7016528" y="0"/>
                  </a:lnTo>
                  <a:lnTo>
                    <a:pt x="7016528" y="1557866"/>
                  </a:lnTo>
                  <a:lnTo>
                    <a:pt x="0" y="1543690"/>
                  </a:lnTo>
                  <a:lnTo>
                    <a:pt x="841506" y="22577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59644" y="1683373"/>
              <a:ext cx="24045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5400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目  录</a:t>
              </a:r>
              <a:endParaRPr lang="zh-CN" altLang="en-US" sz="5400" dirty="0">
                <a:solidFill>
                  <a:srgbClr val="EEF2F4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-344311" y="2716727"/>
              <a:ext cx="3211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i="1" spc="14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CONTENTS</a:t>
              </a:r>
              <a:endParaRPr lang="zh-CN" altLang="en-US" sz="1600" i="1" spc="1400" dirty="0">
                <a:solidFill>
                  <a:srgbClr val="4B7085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11" name="矩形 10"/>
            <p:cNvSpPr/>
            <p:nvPr/>
          </p:nvSpPr>
          <p:spPr>
            <a:xfrm>
              <a:off x="146757" y="780682"/>
              <a:ext cx="191910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-11289" y="3555997"/>
            <a:ext cx="5441244" cy="0"/>
          </a:xfrm>
          <a:prstGeom prst="line">
            <a:avLst/>
          </a:prstGeom>
          <a:ln w="25400">
            <a:solidFill>
              <a:srgbClr val="4B7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372534" y="3544708"/>
            <a:ext cx="1416756" cy="1096774"/>
            <a:chOff x="338667" y="3555997"/>
            <a:chExt cx="1416756" cy="1096774"/>
          </a:xfrm>
        </p:grpSpPr>
        <p:cxnSp>
          <p:nvCxnSpPr>
            <p:cNvPr id="16" name="直接连接符 15"/>
            <p:cNvCxnSpPr/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338667" y="4084395"/>
              <a:ext cx="1416756" cy="568376"/>
              <a:chOff x="1450621" y="4266912"/>
              <a:chExt cx="1416756" cy="568376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461910" y="4266912"/>
                <a:ext cx="1405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第一部分</a:t>
                </a:r>
                <a:endParaRPr lang="zh-CN" altLang="en-US" sz="2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450621" y="4558289"/>
                <a:ext cx="138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ONE</a:t>
                </a:r>
                <a:endParaRPr lang="zh-CN" altLang="en-US" sz="1200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769063" y="3544708"/>
            <a:ext cx="1416756" cy="1096774"/>
            <a:chOff x="338667" y="3555997"/>
            <a:chExt cx="1416756" cy="1096774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338667" y="4084395"/>
              <a:ext cx="1416756" cy="568376"/>
              <a:chOff x="1450621" y="4266912"/>
              <a:chExt cx="1416756" cy="568376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461910" y="4266912"/>
                <a:ext cx="1405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第二部分</a:t>
                </a:r>
                <a:endParaRPr lang="zh-CN" altLang="en-US" sz="2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450621" y="4558289"/>
                <a:ext cx="138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TWO</a:t>
                </a:r>
                <a:endParaRPr lang="zh-CN" altLang="en-US" sz="1200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165592" y="3544708"/>
            <a:ext cx="1416756" cy="1281440"/>
            <a:chOff x="338667" y="3555997"/>
            <a:chExt cx="1416756" cy="1281440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338667" y="4084395"/>
              <a:ext cx="1416756" cy="753042"/>
              <a:chOff x="1450621" y="4266912"/>
              <a:chExt cx="1416756" cy="7530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1461910" y="4266912"/>
                <a:ext cx="1405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第三部分</a:t>
                </a:r>
                <a:endParaRPr lang="zh-CN" altLang="en-US" sz="2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450621" y="4558289"/>
                <a:ext cx="1382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THREE</a:t>
                </a:r>
                <a:endParaRPr lang="zh-CN" altLang="en-US" sz="1200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562121" y="3544708"/>
            <a:ext cx="1416756" cy="1281440"/>
            <a:chOff x="338667" y="3555997"/>
            <a:chExt cx="1416756" cy="1281440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1047043" y="3555997"/>
              <a:ext cx="152401" cy="49922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>
              <a:off x="338667" y="4084395"/>
              <a:ext cx="1416756" cy="753042"/>
              <a:chOff x="1450621" y="4266912"/>
              <a:chExt cx="1416756" cy="753042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461910" y="4266912"/>
                <a:ext cx="1405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第四部分</a:t>
                </a:r>
                <a:endParaRPr lang="zh-CN" altLang="en-US" sz="2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450621" y="4558289"/>
                <a:ext cx="1382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i="1" spc="3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PART FOUR</a:t>
                </a:r>
                <a:endParaRPr lang="zh-CN" altLang="en-US" sz="1200" i="1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10438130" cy="723265"/>
            <a:chOff x="0" y="1473958"/>
            <a:chExt cx="1043813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1198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11988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修改学生信息函数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Edit()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186055" y="1452245"/>
            <a:ext cx="11101705" cy="554164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printf("请输入您要修改的学号：");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int i,n;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char a[13];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scanf("%s",&amp;a);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for(i=0;i&lt;count;i++)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{ if(strcmp(a,stu[i].num)==0)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{printf("请输入新的学生成绩信息\n");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printf("请输入学生的学号:\n");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scanf("%s",&amp;stu[i].num);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printf("请输入学生的姓名:\n");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scanf("%s",&amp;stu[i].name);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printf("请输入学生的数学成绩：\n");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scanf("%d",&amp;stu[i].mathscore);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printf("请输入学生的英语成绩：\n");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scanf("%d",&amp;stu[i].Englishscore);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stu[i].sum=stu[i].Englishscore+stu[i].mathscore;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printf("学号\t姓名\t数学\t英语\t总分\n");       printf("%s\t%s\t%d\t%d\t%d\n",stu[i].num,stu[i].name,stu[i].mathscore,stu[i].Englishscore,stu[i].sum);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else if(i&gt;=count) printf("未查询到改学生成绩，请重试\n");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}getch();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7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10438130" cy="723265"/>
            <a:chOff x="0" y="1473958"/>
            <a:chExt cx="1043813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1198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11988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删除学生信息函数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Edit_del()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186055" y="1452245"/>
            <a:ext cx="11101705" cy="447738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printf("请输入您要删除的学生学号：");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int i,n;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char a[13];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scanf("%s",&amp;a);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for(i=0;i&lt;count;i++)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{ if(strcmp(a,stu[i].num)==0)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{  for(n=i;n&lt;=count;++n)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{  stu[i]=stu[n];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      }printf("删除成功！");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  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       Menu3();	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 else printf("未查询到改学生成绩，请重试\n");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Menu3();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10438130" cy="723265"/>
            <a:chOff x="0" y="1473958"/>
            <a:chExt cx="1043813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1198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11988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修改学号函数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xiugaixuehao()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0" y="1452245"/>
            <a:ext cx="12599035" cy="5631180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printf("请输入您要修改学号的名字：");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int i,n;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char a[13];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scanf("%s",&amp;a);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for(i=1;i&lt;count;i++)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{ if(strcmp(a,stu[i].num)==0)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{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printf("请输入该学生的学号:\n");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scanf("%s",&amp;stu[i].num);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for(n=i-1;n&gt;=0;n--)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{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if(strcmp(stu[n].num,stu[i].num)==0)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{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	printf("该学号重复，请重新输入：");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scanf("%s",&amp;stu[i].num);}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}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printf("学号\t姓名\t数学\t英语\n");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printf("%s\t%s\t%d\t%d\n",stu[i].num,stu[i].name,stu[i].mathscore,stu[i].Englishscore,stu[i].sum);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else if(i&gt;=count) printf("未查询到改学生信息，请重试\n");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}getch();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15620" y="635"/>
            <a:ext cx="4605020" cy="6114496"/>
            <a:chOff x="-215725" y="1"/>
            <a:chExt cx="4605020" cy="6115095"/>
          </a:xfrm>
        </p:grpSpPr>
        <p:sp>
          <p:nvSpPr>
            <p:cNvPr id="2" name="斜纹 1"/>
            <p:cNvSpPr/>
            <p:nvPr/>
          </p:nvSpPr>
          <p:spPr>
            <a:xfrm>
              <a:off x="1843580" y="1"/>
              <a:ext cx="2196166" cy="3207224"/>
            </a:xfrm>
            <a:prstGeom prst="diagStripe">
              <a:avLst>
                <a:gd name="adj" fmla="val 66102"/>
              </a:avLst>
            </a:pr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1" name="文本框 20"/>
            <p:cNvSpPr txBox="1"/>
            <p:nvPr/>
          </p:nvSpPr>
          <p:spPr>
            <a:xfrm>
              <a:off x="-215725" y="5654676"/>
              <a:ext cx="4605020" cy="4604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8" name="斜纹 17"/>
          <p:cNvSpPr/>
          <p:nvPr/>
        </p:nvSpPr>
        <p:spPr>
          <a:xfrm>
            <a:off x="8061960" y="0"/>
            <a:ext cx="2196465" cy="3207385"/>
          </a:xfrm>
          <a:prstGeom prst="diagStripe">
            <a:avLst>
              <a:gd name="adj" fmla="val 66102"/>
            </a:avLst>
          </a:prstGeom>
          <a:solidFill>
            <a:srgbClr val="4B7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933433" y="646271"/>
            <a:ext cx="8325134" cy="491320"/>
            <a:chOff x="1933433" y="5747226"/>
            <a:chExt cx="8325134" cy="491320"/>
          </a:xfrm>
        </p:grpSpPr>
        <p:sp>
          <p:nvSpPr>
            <p:cNvPr id="39" name="平行四边形 38"/>
            <p:cNvSpPr/>
            <p:nvPr/>
          </p:nvSpPr>
          <p:spPr>
            <a:xfrm>
              <a:off x="1933433" y="5747226"/>
              <a:ext cx="8325134" cy="491320"/>
            </a:xfrm>
            <a:prstGeom prst="parallelogram">
              <a:avLst>
                <a:gd name="adj" fmla="val 69445"/>
              </a:avLst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574878" y="5767183"/>
              <a:ext cx="7042244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Menu4()：子菜单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85900" y="1306195"/>
            <a:ext cx="92202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printf("1.最高分\n");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printf("2.最低分\n");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printf("3.平均分\n");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printf("4.成绩排名\n");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printf("5.返回主菜单\n");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switch(getche())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{  case '1':system("cls");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1" action="ppaction://hlinksldjump"/>
              </a:rPr>
              <a:t>Sta_max()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'2':system("cls");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2" action="ppaction://hlinksldjump"/>
              </a:rPr>
              <a:t>Sta_min()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'3':system("cls");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3" action="ppaction://hlinksldjump"/>
              </a:rPr>
              <a:t>Sta_avg()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'4':system("cls");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4" action="ppaction://hlinksldjump"/>
              </a:rPr>
              <a:t>Sta_sort()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case '5':system("cls");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5" action="ppaction://hlinksldjump"/>
              </a:rPr>
              <a:t>Menu()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;break;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default:printf("\n请重新输入选项1-3：\n");system("pause");Menu();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}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  <p:pic>
        <p:nvPicPr>
          <p:cNvPr id="-2147482458" name="图片 -2147482459" descr="wps18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6025" y="1616710"/>
            <a:ext cx="3143250" cy="2358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10438130" cy="723265"/>
            <a:chOff x="0" y="1473958"/>
            <a:chExt cx="1043813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1198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11988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查询最高分函数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Sta_max()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0" y="1232535"/>
            <a:ext cx="6657340" cy="5400675"/>
          </a:xfrm>
          <a:prstGeom prst="rect">
            <a:avLst/>
          </a:prstGeom>
        </p:spPr>
        <p:txBody>
          <a:bodyPr wrap="square" rtlCol="0">
            <a:spAutoFit/>
          </a:bodyPr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int i,j,t;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stu[100];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char a[100];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for(i=1;i&lt;count;i++)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for(j=0;j&lt;count-i;j++)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if(stu[j].sum&gt;stu[j+1].sum)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{ t=stu[j].sum;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stu[j].sum=stu[j+1].sum;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stu[j+1].sum=t;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strcpy(a,stu[j].num);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strcpy(stu[j].num,stu[j+1].num);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strcpy(stu[j+1].num,a);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strcpy(a,stu[j].name);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strcpy(stu[j].name,stu[j+1].name);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strcpy(stu[j+1].name,a);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t=stu[j].mathscore;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stu[j].mathscore=stu[j+1].mathscore;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stu[j+1].mathscore=t;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t=stu[j].Englishscore;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stu[j].Englishscore=stu[j+1].Englishscore;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stu[j+1].Englishscore=t;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  <p:sp useBgFill="1">
        <p:nvSpPr>
          <p:cNvPr id="3" name="文本框 2"/>
          <p:cNvSpPr txBox="1"/>
          <p:nvPr/>
        </p:nvSpPr>
        <p:spPr>
          <a:xfrm>
            <a:off x="5245100" y="1452245"/>
            <a:ext cx="6875145" cy="193802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printf("学号\t姓名\t数学\t英语\t总分\n");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printf("%s\t%s\t%d\t%d\t%d\n",stu[count-1].num,stu[count-1].name,stu[count-1].mathscore,stu[count-1].Englishscore,stu[count-1].sum);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Menu4();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fontAlgn="auto">
              <a:lnSpc>
                <a:spcPts val="18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10438130" cy="723265"/>
            <a:chOff x="0" y="1473958"/>
            <a:chExt cx="1043813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1198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11988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查询最低分函数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</a:t>
              </a: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Sta_min()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186055" y="1452245"/>
            <a:ext cx="6375400" cy="5631180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 int i,j,t;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stu[100];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char a[100];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for(i=1;i&lt;count;i++)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for(j=0;j&lt;count-i;j++)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if(stu[j].sum&gt;stu[j+1].sum)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{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   t=stu[j].sum;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stu[j].sum=stu[j+1].sum;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stu[j+1].sum=t;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strcpy(a,stu[j].num);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strcpy(stu[j].num,stu[j+1].num);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strcpy(stu[j+1].num,a);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strcpy(a,stu[j].name);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strcpy(stu[j].name,stu[j+1].name);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strcpy(stu[j+1].name,a);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t=stu[j].mathscore;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stu[j].mathscore=stu[j+1].mathscore;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stu[j+1].mathscore=t;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t=stu[j].Englishscore;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stu[j].Englishscore=stu[j+1].Englishscore;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stu[j+1].Englishscore=t;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  <p:sp useBgFill="1">
        <p:nvSpPr>
          <p:cNvPr id="3" name="文本框 2"/>
          <p:cNvSpPr txBox="1"/>
          <p:nvPr/>
        </p:nvSpPr>
        <p:spPr>
          <a:xfrm>
            <a:off x="4531360" y="1452245"/>
            <a:ext cx="6375400" cy="1706880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printf("学号\t姓名\t数学\t英语\t总分\n");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printf("%s\t%s\t%d\t%d\t%d\n",stu[0].num,stu[0].name,stu[0].mathscore,stu[0].Englishscore,stu[0].sum);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Menu4();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10438130" cy="723265"/>
            <a:chOff x="0" y="1473958"/>
            <a:chExt cx="1043813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1198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11988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计算平均分并显示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Sta_avg()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150495" y="2629535"/>
            <a:ext cx="11101705" cy="216852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 int s=0,i;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float aver;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stu[100];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for(i=0;i&lt;=count;i++)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{s=s+stu[i].sum;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aver=s/count;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printf("%f",aver);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10438130" cy="723265"/>
            <a:chOff x="0" y="1473958"/>
            <a:chExt cx="1043813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1198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11988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学生成绩排名函数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void Sta_sort()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186055" y="1452245"/>
            <a:ext cx="11101705" cy="5631180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 int i,j,t;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stu[100];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char a[100];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for(i=1;i&lt;count;i++)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for(j=0;j&lt;count-i;j++)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if(stu[j].sum&gt;stu[j+1].sum)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{ t=stu[j].sum;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stu[j].sum=stu[j+1].sum;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stu[j+1].sum=t;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strcpy(a,stu[j].num);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strcpy(stu[j].num,stu[j+1].num);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strcpy(stu[j+1].num,a);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strcpy(a,stu[j].name);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strcpy(stu[j].name,stu[j+1].name);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strcpy(stu[j+1].name,a);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t=stu[j].mathscore;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stu[j].mathscore=stu[j+1].mathscore;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stu[j+1].mathscore=t;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t=stu[j].Englishscore;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stu[j].Englishscore=stu[j+1].Englishscore;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      stu[j+1].Englishscore=t;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printf("排序完成！\n");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output();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Menu4();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6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646553"/>
            <a:ext cx="10438130" cy="723265"/>
            <a:chOff x="0" y="1473958"/>
            <a:chExt cx="1043813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119880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11988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输出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学生信息函数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void output()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186055" y="1452245"/>
            <a:ext cx="11101705" cy="3091815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void output()//输出信息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int i;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printf("学号\t\t姓名\t\t数学\t\t英语\t\t总分\t\t\n");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for(i=0;i&lt;count;i++)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{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   printf("%s\t\t%s\t\t%d\t\t%d\t\t%d",stu[i].num,stu[i].name,stu[i].mathscore,stu[i].Englishscore,stu[i].sum);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   printf("\n");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 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system("pause");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Menu();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4395" cy="646232"/>
          </a:xfrm>
          <a:prstGeom prst="rect">
            <a:avLst/>
          </a:prstGeom>
        </p:spPr>
      </p:pic>
      <p:pic>
        <p:nvPicPr>
          <p:cNvPr id="-2147482450" name="图片 -2147482451" descr="wps180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715" y="4626610"/>
            <a:ext cx="7608570" cy="1706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20491" cy="64623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0" y="646553"/>
            <a:ext cx="10849610" cy="723265"/>
            <a:chOff x="0" y="1473958"/>
            <a:chExt cx="10849610" cy="72326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169997"/>
              <a:ext cx="7287904" cy="0"/>
            </a:xfrm>
            <a:prstGeom prst="line">
              <a:avLst/>
            </a:prstGeom>
            <a:ln w="38100">
              <a:solidFill>
                <a:srgbClr val="C3C8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0" y="1473958"/>
              <a:ext cx="4589145" cy="723265"/>
            </a:xfrm>
            <a:custGeom>
              <a:avLst/>
              <a:gdLst>
                <a:gd name="connsiteX0" fmla="*/ 0 w 5199797"/>
                <a:gd name="connsiteY0" fmla="*/ 0 h 723331"/>
                <a:gd name="connsiteX1" fmla="*/ 5199797 w 5199797"/>
                <a:gd name="connsiteY1" fmla="*/ 0 h 723331"/>
                <a:gd name="connsiteX2" fmla="*/ 5199797 w 5199797"/>
                <a:gd name="connsiteY2" fmla="*/ 723331 h 723331"/>
                <a:gd name="connsiteX3" fmla="*/ 0 w 5199797"/>
                <a:gd name="connsiteY3" fmla="*/ 723331 h 723331"/>
                <a:gd name="connsiteX4" fmla="*/ 0 w 5199797"/>
                <a:gd name="connsiteY4" fmla="*/ 0 h 723331"/>
                <a:gd name="connsiteX0-1" fmla="*/ 0 w 5199797"/>
                <a:gd name="connsiteY0-2" fmla="*/ 0 h 723331"/>
                <a:gd name="connsiteX1-3" fmla="*/ 5199797 w 5199797"/>
                <a:gd name="connsiteY1-4" fmla="*/ 0 h 723331"/>
                <a:gd name="connsiteX2-5" fmla="*/ 4612943 w 5199797"/>
                <a:gd name="connsiteY2-6" fmla="*/ 723331 h 723331"/>
                <a:gd name="connsiteX3-7" fmla="*/ 0 w 5199797"/>
                <a:gd name="connsiteY3-8" fmla="*/ 723331 h 723331"/>
                <a:gd name="connsiteX4-9" fmla="*/ 0 w 5199797"/>
                <a:gd name="connsiteY4-10" fmla="*/ 0 h 7233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99797" h="723331">
                  <a:moveTo>
                    <a:pt x="0" y="0"/>
                  </a:moveTo>
                  <a:lnTo>
                    <a:pt x="5199797" y="0"/>
                  </a:lnTo>
                  <a:lnTo>
                    <a:pt x="4612943" y="723331"/>
                  </a:lnTo>
                  <a:lnTo>
                    <a:pt x="0" y="723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23" name="文本框 22"/>
            <p:cNvSpPr txBox="1"/>
            <p:nvPr/>
          </p:nvSpPr>
          <p:spPr>
            <a:xfrm>
              <a:off x="4531360" y="1476498"/>
              <a:ext cx="6318250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绩点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计算函数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5966" y="1609920"/>
              <a:ext cx="4175091" cy="4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void jidianjisuan()</a:t>
              </a: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 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 useBgFill="1">
        <p:nvSpPr>
          <p:cNvPr id="22" name="文本框 21"/>
          <p:cNvSpPr txBox="1"/>
          <p:nvPr/>
        </p:nvSpPr>
        <p:spPr>
          <a:xfrm>
            <a:off x="186055" y="1452245"/>
            <a:ext cx="11101705" cy="3553460"/>
          </a:xfrm>
          <a:prstGeom prst="rect">
            <a:avLst/>
          </a:prstGeom>
        </p:spPr>
        <p:txBody>
          <a:bodyPr wrap="square" rtlCol="0">
            <a:spAutoFit/>
          </a:bodyPr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void jidianjisuan()//绩点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 system("cls");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int a,b;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float i,t;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printf("请输入成绩信息\n");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printf("请输入学生的数学成绩：\n");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scanf("%d",&amp;a);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printf("请输入学生的英语成绩：\n");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scanf("%d",&amp;b);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i=(a/10)-5+(b/10)-5;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t=i/2;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printf("绩点=%f,平均绩点=%f",i,t);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getch();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Menu();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-2147482449" name="图片 -2147482450" descr="wps180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055" y="2106295"/>
            <a:ext cx="5471795" cy="2722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09476" y="131536"/>
            <a:ext cx="4970972" cy="6590110"/>
            <a:chOff x="3609476" y="131536"/>
            <a:chExt cx="4970972" cy="6590110"/>
          </a:xfrm>
        </p:grpSpPr>
        <p:grpSp>
          <p:nvGrpSpPr>
            <p:cNvPr id="8" name="组合 7"/>
            <p:cNvGrpSpPr/>
            <p:nvPr/>
          </p:nvGrpSpPr>
          <p:grpSpPr>
            <a:xfrm>
              <a:off x="4137378" y="2825045"/>
              <a:ext cx="3917245" cy="1207911"/>
              <a:chOff x="4357510" y="2235200"/>
              <a:chExt cx="3917245" cy="1207911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4357510" y="2235200"/>
                <a:ext cx="3917245" cy="1207911"/>
              </a:xfrm>
              <a:prstGeom prst="parallelogram">
                <a:avLst/>
              </a:pr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526843" y="2411357"/>
                <a:ext cx="35785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EEF2F4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第一部分</a:t>
                </a:r>
                <a:endParaRPr lang="zh-CN" altLang="en-US" sz="5400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H="1">
              <a:off x="3609476" y="2935713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7633965" y="131536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09476" y="131536"/>
            <a:ext cx="4970972" cy="6590110"/>
            <a:chOff x="3609476" y="131536"/>
            <a:chExt cx="4970972" cy="6590110"/>
          </a:xfrm>
        </p:grpSpPr>
        <p:grpSp>
          <p:nvGrpSpPr>
            <p:cNvPr id="8" name="组合 7"/>
            <p:cNvGrpSpPr/>
            <p:nvPr/>
          </p:nvGrpSpPr>
          <p:grpSpPr>
            <a:xfrm>
              <a:off x="4137378" y="2825045"/>
              <a:ext cx="3917245" cy="1207911"/>
              <a:chOff x="4357510" y="2235200"/>
              <a:chExt cx="3917245" cy="1207911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4357510" y="2235200"/>
                <a:ext cx="3917245" cy="1207911"/>
              </a:xfrm>
              <a:prstGeom prst="parallelogram">
                <a:avLst/>
              </a:pr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526843" y="2411357"/>
                <a:ext cx="35785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EEF2F4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第四部分</a:t>
                </a:r>
                <a:endParaRPr lang="zh-CN" altLang="en-US" sz="5400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H="1">
              <a:off x="3609476" y="2935713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7633965" y="131536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2794" y="1401914"/>
            <a:ext cx="4270103" cy="4054171"/>
            <a:chOff x="822794" y="1401914"/>
            <a:chExt cx="4270103" cy="4054171"/>
          </a:xfrm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1308033" y="4303642"/>
              <a:ext cx="194095" cy="2427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78" y="0"/>
                </a:cxn>
                <a:cxn ang="0">
                  <a:pos x="80" y="0"/>
                </a:cxn>
                <a:cxn ang="0">
                  <a:pos x="8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0">
                  <a:moveTo>
                    <a:pt x="80" y="0"/>
                  </a:moveTo>
                  <a:lnTo>
                    <a:pt x="78" y="0"/>
                  </a:lnTo>
                  <a:lnTo>
                    <a:pt x="80" y="0"/>
                  </a:lnTo>
                  <a:lnTo>
                    <a:pt x="8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A596"/>
            </a:solidFill>
            <a:ln w="190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2921453" y="1401914"/>
              <a:ext cx="868578" cy="1227655"/>
            </a:xfrm>
            <a:custGeom>
              <a:avLst/>
              <a:gdLst/>
              <a:ahLst/>
              <a:cxnLst>
                <a:cxn ang="0">
                  <a:pos x="183" y="260"/>
                </a:cxn>
                <a:cxn ang="0">
                  <a:pos x="119" y="260"/>
                </a:cxn>
                <a:cxn ang="0">
                  <a:pos x="124" y="244"/>
                </a:cxn>
                <a:cxn ang="0">
                  <a:pos x="115" y="223"/>
                </a:cxn>
                <a:cxn ang="0">
                  <a:pos x="95" y="215"/>
                </a:cxn>
                <a:cxn ang="0">
                  <a:pos x="76" y="222"/>
                </a:cxn>
                <a:cxn ang="0">
                  <a:pos x="74" y="223"/>
                </a:cxn>
                <a:cxn ang="0">
                  <a:pos x="66" y="244"/>
                </a:cxn>
                <a:cxn ang="0">
                  <a:pos x="71" y="260"/>
                </a:cxn>
                <a:cxn ang="0">
                  <a:pos x="0" y="260"/>
                </a:cxn>
                <a:cxn ang="0">
                  <a:pos x="11" y="226"/>
                </a:cxn>
                <a:cxn ang="0">
                  <a:pos x="31" y="92"/>
                </a:cxn>
                <a:cxn ang="0">
                  <a:pos x="63" y="0"/>
                </a:cxn>
                <a:cxn ang="0">
                  <a:pos x="167" y="92"/>
                </a:cxn>
                <a:cxn ang="0">
                  <a:pos x="184" y="226"/>
                </a:cxn>
                <a:cxn ang="0">
                  <a:pos x="183" y="260"/>
                </a:cxn>
              </a:cxnLst>
              <a:rect l="0" t="0" r="r" b="b"/>
              <a:pathLst>
                <a:path w="184" h="260">
                  <a:moveTo>
                    <a:pt x="183" y="260"/>
                  </a:moveTo>
                  <a:cubicBezTo>
                    <a:pt x="119" y="260"/>
                    <a:pt x="119" y="260"/>
                    <a:pt x="119" y="260"/>
                  </a:cubicBezTo>
                  <a:cubicBezTo>
                    <a:pt x="122" y="255"/>
                    <a:pt x="124" y="250"/>
                    <a:pt x="124" y="244"/>
                  </a:cubicBezTo>
                  <a:cubicBezTo>
                    <a:pt x="124" y="236"/>
                    <a:pt x="121" y="229"/>
                    <a:pt x="115" y="223"/>
                  </a:cubicBezTo>
                  <a:cubicBezTo>
                    <a:pt x="110" y="218"/>
                    <a:pt x="103" y="215"/>
                    <a:pt x="95" y="215"/>
                  </a:cubicBezTo>
                  <a:cubicBezTo>
                    <a:pt x="87" y="215"/>
                    <a:pt x="81" y="217"/>
                    <a:pt x="76" y="222"/>
                  </a:cubicBezTo>
                  <a:cubicBezTo>
                    <a:pt x="75" y="222"/>
                    <a:pt x="75" y="223"/>
                    <a:pt x="74" y="223"/>
                  </a:cubicBezTo>
                  <a:cubicBezTo>
                    <a:pt x="69" y="229"/>
                    <a:pt x="66" y="236"/>
                    <a:pt x="66" y="244"/>
                  </a:cubicBezTo>
                  <a:cubicBezTo>
                    <a:pt x="66" y="250"/>
                    <a:pt x="67" y="255"/>
                    <a:pt x="71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4" y="249"/>
                    <a:pt x="8" y="237"/>
                    <a:pt x="11" y="226"/>
                  </a:cubicBezTo>
                  <a:cubicBezTo>
                    <a:pt x="25" y="181"/>
                    <a:pt x="31" y="136"/>
                    <a:pt x="31" y="92"/>
                  </a:cubicBezTo>
                  <a:cubicBezTo>
                    <a:pt x="24" y="32"/>
                    <a:pt x="35" y="1"/>
                    <a:pt x="63" y="0"/>
                  </a:cubicBezTo>
                  <a:cubicBezTo>
                    <a:pt x="114" y="6"/>
                    <a:pt x="148" y="37"/>
                    <a:pt x="167" y="92"/>
                  </a:cubicBezTo>
                  <a:cubicBezTo>
                    <a:pt x="179" y="128"/>
                    <a:pt x="184" y="173"/>
                    <a:pt x="184" y="226"/>
                  </a:cubicBezTo>
                  <a:cubicBezTo>
                    <a:pt x="184" y="237"/>
                    <a:pt x="184" y="248"/>
                    <a:pt x="183" y="260"/>
                  </a:cubicBezTo>
                  <a:close/>
                </a:path>
              </a:pathLst>
            </a:custGeom>
            <a:solidFill>
              <a:srgbClr val="94AAB7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54" name="Freeform 7"/>
            <p:cNvSpPr>
              <a:spLocks noEditPoints="1"/>
            </p:cNvSpPr>
            <p:nvPr/>
          </p:nvSpPr>
          <p:spPr bwMode="auto">
            <a:xfrm>
              <a:off x="1982514" y="2416063"/>
              <a:ext cx="1802663" cy="1368373"/>
            </a:xfrm>
            <a:custGeom>
              <a:avLst/>
              <a:gdLst/>
              <a:ahLst/>
              <a:cxnLst>
                <a:cxn ang="0">
                  <a:pos x="372" y="145"/>
                </a:cxn>
                <a:cxn ang="0">
                  <a:pos x="372" y="184"/>
                </a:cxn>
                <a:cxn ang="0">
                  <a:pos x="353" y="191"/>
                </a:cxn>
                <a:cxn ang="0">
                  <a:pos x="351" y="193"/>
                </a:cxn>
                <a:cxn ang="0">
                  <a:pos x="343" y="213"/>
                </a:cxn>
                <a:cxn ang="0">
                  <a:pos x="351" y="234"/>
                </a:cxn>
                <a:cxn ang="0">
                  <a:pos x="353" y="235"/>
                </a:cxn>
                <a:cxn ang="0">
                  <a:pos x="372" y="242"/>
                </a:cxn>
                <a:cxn ang="0">
                  <a:pos x="372" y="273"/>
                </a:cxn>
                <a:cxn ang="0">
                  <a:pos x="372" y="290"/>
                </a:cxn>
                <a:cxn ang="0">
                  <a:pos x="353" y="290"/>
                </a:cxn>
                <a:cxn ang="0">
                  <a:pos x="280" y="290"/>
                </a:cxn>
                <a:cxn ang="0">
                  <a:pos x="284" y="287"/>
                </a:cxn>
                <a:cxn ang="0">
                  <a:pos x="293" y="266"/>
                </a:cxn>
                <a:cxn ang="0">
                  <a:pos x="284" y="246"/>
                </a:cxn>
                <a:cxn ang="0">
                  <a:pos x="264" y="237"/>
                </a:cxn>
                <a:cxn ang="0">
                  <a:pos x="243" y="246"/>
                </a:cxn>
                <a:cxn ang="0">
                  <a:pos x="235" y="266"/>
                </a:cxn>
                <a:cxn ang="0">
                  <a:pos x="243" y="287"/>
                </a:cxn>
                <a:cxn ang="0">
                  <a:pos x="247" y="290"/>
                </a:cxn>
                <a:cxn ang="0">
                  <a:pos x="162" y="290"/>
                </a:cxn>
                <a:cxn ang="0">
                  <a:pos x="100" y="290"/>
                </a:cxn>
                <a:cxn ang="0">
                  <a:pos x="104" y="287"/>
                </a:cxn>
                <a:cxn ang="0">
                  <a:pos x="112" y="266"/>
                </a:cxn>
                <a:cxn ang="0">
                  <a:pos x="104" y="246"/>
                </a:cxn>
                <a:cxn ang="0">
                  <a:pos x="83" y="237"/>
                </a:cxn>
                <a:cxn ang="0">
                  <a:pos x="63" y="246"/>
                </a:cxn>
                <a:cxn ang="0">
                  <a:pos x="54" y="266"/>
                </a:cxn>
                <a:cxn ang="0">
                  <a:pos x="63" y="287"/>
                </a:cxn>
                <a:cxn ang="0">
                  <a:pos x="67" y="290"/>
                </a:cxn>
                <a:cxn ang="0">
                  <a:pos x="0" y="290"/>
                </a:cxn>
                <a:cxn ang="0">
                  <a:pos x="0" y="225"/>
                </a:cxn>
                <a:cxn ang="0">
                  <a:pos x="157" y="134"/>
                </a:cxn>
                <a:cxn ang="0">
                  <a:pos x="199" y="45"/>
                </a:cxn>
                <a:cxn ang="0">
                  <a:pos x="270" y="45"/>
                </a:cxn>
                <a:cxn ang="0">
                  <a:pos x="265" y="29"/>
                </a:cxn>
                <a:cxn ang="0">
                  <a:pos x="273" y="8"/>
                </a:cxn>
                <a:cxn ang="0">
                  <a:pos x="275" y="7"/>
                </a:cxn>
                <a:cxn ang="0">
                  <a:pos x="294" y="0"/>
                </a:cxn>
                <a:cxn ang="0">
                  <a:pos x="314" y="8"/>
                </a:cxn>
                <a:cxn ang="0">
                  <a:pos x="323" y="29"/>
                </a:cxn>
                <a:cxn ang="0">
                  <a:pos x="318" y="45"/>
                </a:cxn>
                <a:cxn ang="0">
                  <a:pos x="382" y="45"/>
                </a:cxn>
                <a:cxn ang="0">
                  <a:pos x="372" y="145"/>
                </a:cxn>
                <a:cxn ang="0">
                  <a:pos x="353" y="278"/>
                </a:cxn>
                <a:cxn ang="0">
                  <a:pos x="353" y="277"/>
                </a:cxn>
                <a:cxn ang="0">
                  <a:pos x="352" y="278"/>
                </a:cxn>
                <a:cxn ang="0">
                  <a:pos x="353" y="278"/>
                </a:cxn>
              </a:cxnLst>
              <a:rect l="0" t="0" r="r" b="b"/>
              <a:pathLst>
                <a:path w="382" h="290">
                  <a:moveTo>
                    <a:pt x="372" y="145"/>
                  </a:moveTo>
                  <a:cubicBezTo>
                    <a:pt x="372" y="184"/>
                    <a:pt x="372" y="184"/>
                    <a:pt x="372" y="184"/>
                  </a:cubicBezTo>
                  <a:cubicBezTo>
                    <a:pt x="365" y="184"/>
                    <a:pt x="358" y="187"/>
                    <a:pt x="353" y="191"/>
                  </a:cubicBezTo>
                  <a:cubicBezTo>
                    <a:pt x="352" y="192"/>
                    <a:pt x="352" y="192"/>
                    <a:pt x="351" y="193"/>
                  </a:cubicBezTo>
                  <a:cubicBezTo>
                    <a:pt x="346" y="198"/>
                    <a:pt x="343" y="205"/>
                    <a:pt x="343" y="213"/>
                  </a:cubicBezTo>
                  <a:cubicBezTo>
                    <a:pt x="343" y="221"/>
                    <a:pt x="346" y="228"/>
                    <a:pt x="351" y="234"/>
                  </a:cubicBezTo>
                  <a:cubicBezTo>
                    <a:pt x="352" y="234"/>
                    <a:pt x="352" y="235"/>
                    <a:pt x="353" y="235"/>
                  </a:cubicBezTo>
                  <a:cubicBezTo>
                    <a:pt x="358" y="240"/>
                    <a:pt x="365" y="242"/>
                    <a:pt x="372" y="242"/>
                  </a:cubicBezTo>
                  <a:cubicBezTo>
                    <a:pt x="372" y="273"/>
                    <a:pt x="372" y="273"/>
                    <a:pt x="372" y="273"/>
                  </a:cubicBezTo>
                  <a:cubicBezTo>
                    <a:pt x="372" y="290"/>
                    <a:pt x="372" y="290"/>
                    <a:pt x="372" y="290"/>
                  </a:cubicBezTo>
                  <a:cubicBezTo>
                    <a:pt x="353" y="290"/>
                    <a:pt x="353" y="290"/>
                    <a:pt x="353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89"/>
                    <a:pt x="283" y="288"/>
                    <a:pt x="284" y="287"/>
                  </a:cubicBezTo>
                  <a:cubicBezTo>
                    <a:pt x="290" y="281"/>
                    <a:pt x="293" y="274"/>
                    <a:pt x="293" y="266"/>
                  </a:cubicBezTo>
                  <a:cubicBezTo>
                    <a:pt x="293" y="258"/>
                    <a:pt x="290" y="252"/>
                    <a:pt x="284" y="246"/>
                  </a:cubicBezTo>
                  <a:cubicBezTo>
                    <a:pt x="278" y="240"/>
                    <a:pt x="272" y="237"/>
                    <a:pt x="264" y="237"/>
                  </a:cubicBezTo>
                  <a:cubicBezTo>
                    <a:pt x="256" y="237"/>
                    <a:pt x="249" y="240"/>
                    <a:pt x="243" y="246"/>
                  </a:cubicBezTo>
                  <a:cubicBezTo>
                    <a:pt x="237" y="252"/>
                    <a:pt x="235" y="258"/>
                    <a:pt x="235" y="266"/>
                  </a:cubicBezTo>
                  <a:cubicBezTo>
                    <a:pt x="235" y="274"/>
                    <a:pt x="237" y="281"/>
                    <a:pt x="243" y="287"/>
                  </a:cubicBezTo>
                  <a:cubicBezTo>
                    <a:pt x="244" y="288"/>
                    <a:pt x="246" y="289"/>
                    <a:pt x="247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101" y="289"/>
                    <a:pt x="103" y="288"/>
                    <a:pt x="104" y="287"/>
                  </a:cubicBezTo>
                  <a:cubicBezTo>
                    <a:pt x="110" y="281"/>
                    <a:pt x="112" y="274"/>
                    <a:pt x="112" y="266"/>
                  </a:cubicBezTo>
                  <a:cubicBezTo>
                    <a:pt x="112" y="258"/>
                    <a:pt x="110" y="252"/>
                    <a:pt x="104" y="246"/>
                  </a:cubicBezTo>
                  <a:cubicBezTo>
                    <a:pt x="98" y="240"/>
                    <a:pt x="91" y="237"/>
                    <a:pt x="83" y="237"/>
                  </a:cubicBezTo>
                  <a:cubicBezTo>
                    <a:pt x="75" y="237"/>
                    <a:pt x="69" y="240"/>
                    <a:pt x="63" y="246"/>
                  </a:cubicBezTo>
                  <a:cubicBezTo>
                    <a:pt x="57" y="252"/>
                    <a:pt x="54" y="258"/>
                    <a:pt x="54" y="266"/>
                  </a:cubicBezTo>
                  <a:cubicBezTo>
                    <a:pt x="54" y="274"/>
                    <a:pt x="57" y="281"/>
                    <a:pt x="63" y="287"/>
                  </a:cubicBezTo>
                  <a:cubicBezTo>
                    <a:pt x="64" y="288"/>
                    <a:pt x="65" y="289"/>
                    <a:pt x="67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77" y="219"/>
                    <a:pt x="129" y="188"/>
                    <a:pt x="157" y="134"/>
                  </a:cubicBezTo>
                  <a:cubicBezTo>
                    <a:pt x="174" y="104"/>
                    <a:pt x="188" y="74"/>
                    <a:pt x="199" y="45"/>
                  </a:cubicBezTo>
                  <a:cubicBezTo>
                    <a:pt x="270" y="45"/>
                    <a:pt x="270" y="45"/>
                    <a:pt x="270" y="45"/>
                  </a:cubicBezTo>
                  <a:cubicBezTo>
                    <a:pt x="266" y="40"/>
                    <a:pt x="265" y="35"/>
                    <a:pt x="265" y="29"/>
                  </a:cubicBezTo>
                  <a:cubicBezTo>
                    <a:pt x="265" y="21"/>
                    <a:pt x="268" y="14"/>
                    <a:pt x="273" y="8"/>
                  </a:cubicBezTo>
                  <a:cubicBezTo>
                    <a:pt x="274" y="8"/>
                    <a:pt x="274" y="7"/>
                    <a:pt x="275" y="7"/>
                  </a:cubicBezTo>
                  <a:cubicBezTo>
                    <a:pt x="280" y="2"/>
                    <a:pt x="286" y="0"/>
                    <a:pt x="294" y="0"/>
                  </a:cubicBezTo>
                  <a:cubicBezTo>
                    <a:pt x="302" y="0"/>
                    <a:pt x="309" y="3"/>
                    <a:pt x="314" y="8"/>
                  </a:cubicBezTo>
                  <a:cubicBezTo>
                    <a:pt x="320" y="14"/>
                    <a:pt x="323" y="21"/>
                    <a:pt x="323" y="29"/>
                  </a:cubicBezTo>
                  <a:cubicBezTo>
                    <a:pt x="323" y="35"/>
                    <a:pt x="321" y="40"/>
                    <a:pt x="318" y="45"/>
                  </a:cubicBezTo>
                  <a:cubicBezTo>
                    <a:pt x="382" y="45"/>
                    <a:pt x="382" y="45"/>
                    <a:pt x="382" y="45"/>
                  </a:cubicBezTo>
                  <a:cubicBezTo>
                    <a:pt x="380" y="76"/>
                    <a:pt x="377" y="109"/>
                    <a:pt x="372" y="145"/>
                  </a:cubicBezTo>
                  <a:close/>
                  <a:moveTo>
                    <a:pt x="353" y="278"/>
                  </a:moveTo>
                  <a:cubicBezTo>
                    <a:pt x="353" y="277"/>
                    <a:pt x="353" y="277"/>
                    <a:pt x="353" y="277"/>
                  </a:cubicBezTo>
                  <a:cubicBezTo>
                    <a:pt x="353" y="277"/>
                    <a:pt x="352" y="277"/>
                    <a:pt x="352" y="278"/>
                  </a:cubicBezTo>
                  <a:lnTo>
                    <a:pt x="353" y="278"/>
                  </a:lnTo>
                  <a:close/>
                </a:path>
              </a:pathLst>
            </a:custGeom>
            <a:solidFill>
              <a:srgbClr val="4B7085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55" name="Freeform 8"/>
            <p:cNvSpPr/>
            <p:nvPr/>
          </p:nvSpPr>
          <p:spPr bwMode="auto">
            <a:xfrm>
              <a:off x="822794" y="2969235"/>
              <a:ext cx="1397487" cy="1567321"/>
            </a:xfrm>
            <a:custGeom>
              <a:avLst/>
              <a:gdLst/>
              <a:ahLst/>
              <a:cxnLst>
                <a:cxn ang="0">
                  <a:pos x="246" y="108"/>
                </a:cxn>
                <a:cxn ang="0">
                  <a:pos x="246" y="173"/>
                </a:cxn>
                <a:cxn ang="0">
                  <a:pos x="246" y="219"/>
                </a:cxn>
                <a:cxn ang="0">
                  <a:pos x="247" y="219"/>
                </a:cxn>
                <a:cxn ang="0">
                  <a:pos x="267" y="211"/>
                </a:cxn>
                <a:cxn ang="0">
                  <a:pos x="288" y="219"/>
                </a:cxn>
                <a:cxn ang="0">
                  <a:pos x="296" y="240"/>
                </a:cxn>
                <a:cxn ang="0">
                  <a:pos x="288" y="260"/>
                </a:cxn>
                <a:cxn ang="0">
                  <a:pos x="284" y="263"/>
                </a:cxn>
                <a:cxn ang="0">
                  <a:pos x="267" y="269"/>
                </a:cxn>
                <a:cxn ang="0">
                  <a:pos x="251" y="263"/>
                </a:cxn>
                <a:cxn ang="0">
                  <a:pos x="247" y="260"/>
                </a:cxn>
                <a:cxn ang="0">
                  <a:pos x="246" y="260"/>
                </a:cxn>
                <a:cxn ang="0">
                  <a:pos x="246" y="283"/>
                </a:cxn>
                <a:cxn ang="0">
                  <a:pos x="144" y="283"/>
                </a:cxn>
                <a:cxn ang="0">
                  <a:pos x="143" y="283"/>
                </a:cxn>
                <a:cxn ang="0">
                  <a:pos x="144" y="283"/>
                </a:cxn>
                <a:cxn ang="0">
                  <a:pos x="152" y="303"/>
                </a:cxn>
                <a:cxn ang="0">
                  <a:pos x="144" y="324"/>
                </a:cxn>
                <a:cxn ang="0">
                  <a:pos x="123" y="332"/>
                </a:cxn>
                <a:cxn ang="0">
                  <a:pos x="103" y="324"/>
                </a:cxn>
                <a:cxn ang="0">
                  <a:pos x="94" y="303"/>
                </a:cxn>
                <a:cxn ang="0">
                  <a:pos x="103" y="283"/>
                </a:cxn>
                <a:cxn ang="0">
                  <a:pos x="103" y="283"/>
                </a:cxn>
                <a:cxn ang="0">
                  <a:pos x="103" y="283"/>
                </a:cxn>
                <a:cxn ang="0">
                  <a:pos x="0" y="283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198" y="0"/>
                </a:cxn>
                <a:cxn ang="0">
                  <a:pos x="246" y="48"/>
                </a:cxn>
                <a:cxn ang="0">
                  <a:pos x="246" y="108"/>
                </a:cxn>
              </a:cxnLst>
              <a:rect l="0" t="0" r="r" b="b"/>
              <a:pathLst>
                <a:path w="296" h="332">
                  <a:moveTo>
                    <a:pt x="246" y="108"/>
                  </a:moveTo>
                  <a:cubicBezTo>
                    <a:pt x="246" y="173"/>
                    <a:pt x="246" y="173"/>
                    <a:pt x="246" y="173"/>
                  </a:cubicBezTo>
                  <a:cubicBezTo>
                    <a:pt x="246" y="219"/>
                    <a:pt x="246" y="219"/>
                    <a:pt x="246" y="219"/>
                  </a:cubicBezTo>
                  <a:cubicBezTo>
                    <a:pt x="246" y="219"/>
                    <a:pt x="247" y="219"/>
                    <a:pt x="247" y="219"/>
                  </a:cubicBezTo>
                  <a:cubicBezTo>
                    <a:pt x="252" y="213"/>
                    <a:pt x="259" y="211"/>
                    <a:pt x="267" y="211"/>
                  </a:cubicBezTo>
                  <a:cubicBezTo>
                    <a:pt x="275" y="211"/>
                    <a:pt x="282" y="213"/>
                    <a:pt x="288" y="219"/>
                  </a:cubicBezTo>
                  <a:cubicBezTo>
                    <a:pt x="293" y="225"/>
                    <a:pt x="296" y="232"/>
                    <a:pt x="296" y="240"/>
                  </a:cubicBezTo>
                  <a:cubicBezTo>
                    <a:pt x="296" y="248"/>
                    <a:pt x="293" y="254"/>
                    <a:pt x="288" y="260"/>
                  </a:cubicBezTo>
                  <a:cubicBezTo>
                    <a:pt x="286" y="261"/>
                    <a:pt x="285" y="262"/>
                    <a:pt x="284" y="263"/>
                  </a:cubicBezTo>
                  <a:cubicBezTo>
                    <a:pt x="279" y="267"/>
                    <a:pt x="273" y="269"/>
                    <a:pt x="267" y="269"/>
                  </a:cubicBezTo>
                  <a:cubicBezTo>
                    <a:pt x="261" y="269"/>
                    <a:pt x="255" y="267"/>
                    <a:pt x="251" y="263"/>
                  </a:cubicBezTo>
                  <a:cubicBezTo>
                    <a:pt x="249" y="262"/>
                    <a:pt x="248" y="261"/>
                    <a:pt x="247" y="260"/>
                  </a:cubicBezTo>
                  <a:cubicBezTo>
                    <a:pt x="247" y="260"/>
                    <a:pt x="246" y="260"/>
                    <a:pt x="246" y="260"/>
                  </a:cubicBezTo>
                  <a:cubicBezTo>
                    <a:pt x="246" y="283"/>
                    <a:pt x="246" y="283"/>
                    <a:pt x="246" y="283"/>
                  </a:cubicBezTo>
                  <a:cubicBezTo>
                    <a:pt x="144" y="283"/>
                    <a:pt x="144" y="283"/>
                    <a:pt x="144" y="283"/>
                  </a:cubicBezTo>
                  <a:cubicBezTo>
                    <a:pt x="143" y="283"/>
                    <a:pt x="143" y="283"/>
                    <a:pt x="143" y="283"/>
                  </a:cubicBezTo>
                  <a:cubicBezTo>
                    <a:pt x="144" y="283"/>
                    <a:pt x="144" y="283"/>
                    <a:pt x="144" y="283"/>
                  </a:cubicBezTo>
                  <a:cubicBezTo>
                    <a:pt x="149" y="289"/>
                    <a:pt x="152" y="295"/>
                    <a:pt x="152" y="303"/>
                  </a:cubicBezTo>
                  <a:cubicBezTo>
                    <a:pt x="152" y="311"/>
                    <a:pt x="149" y="318"/>
                    <a:pt x="144" y="324"/>
                  </a:cubicBezTo>
                  <a:cubicBezTo>
                    <a:pt x="138" y="330"/>
                    <a:pt x="131" y="332"/>
                    <a:pt x="123" y="332"/>
                  </a:cubicBezTo>
                  <a:cubicBezTo>
                    <a:pt x="115" y="332"/>
                    <a:pt x="108" y="330"/>
                    <a:pt x="103" y="324"/>
                  </a:cubicBezTo>
                  <a:cubicBezTo>
                    <a:pt x="97" y="318"/>
                    <a:pt x="94" y="311"/>
                    <a:pt x="94" y="303"/>
                  </a:cubicBezTo>
                  <a:cubicBezTo>
                    <a:pt x="94" y="295"/>
                    <a:pt x="97" y="289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"/>
                    <a:pt x="16" y="0"/>
                    <a:pt x="48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30" y="0"/>
                    <a:pt x="246" y="16"/>
                    <a:pt x="246" y="48"/>
                  </a:cubicBezTo>
                  <a:lnTo>
                    <a:pt x="246" y="108"/>
                  </a:lnTo>
                  <a:close/>
                </a:path>
              </a:pathLst>
            </a:custGeom>
            <a:solidFill>
              <a:srgbClr val="C8D6E8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56" name="Freeform 9"/>
            <p:cNvSpPr/>
            <p:nvPr/>
          </p:nvSpPr>
          <p:spPr bwMode="auto">
            <a:xfrm>
              <a:off x="822794" y="4303642"/>
              <a:ext cx="1397487" cy="115244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03" y="0"/>
                </a:cxn>
                <a:cxn ang="0">
                  <a:pos x="94" y="20"/>
                </a:cxn>
                <a:cxn ang="0">
                  <a:pos x="103" y="41"/>
                </a:cxn>
                <a:cxn ang="0">
                  <a:pos x="123" y="49"/>
                </a:cxn>
                <a:cxn ang="0">
                  <a:pos x="144" y="41"/>
                </a:cxn>
                <a:cxn ang="0">
                  <a:pos x="152" y="20"/>
                </a:cxn>
                <a:cxn ang="0">
                  <a:pos x="144" y="0"/>
                </a:cxn>
                <a:cxn ang="0">
                  <a:pos x="144" y="0"/>
                </a:cxn>
                <a:cxn ang="0">
                  <a:pos x="246" y="0"/>
                </a:cxn>
                <a:cxn ang="0">
                  <a:pos x="246" y="58"/>
                </a:cxn>
                <a:cxn ang="0">
                  <a:pos x="247" y="58"/>
                </a:cxn>
                <a:cxn ang="0">
                  <a:pos x="267" y="50"/>
                </a:cxn>
                <a:cxn ang="0">
                  <a:pos x="288" y="58"/>
                </a:cxn>
                <a:cxn ang="0">
                  <a:pos x="296" y="79"/>
                </a:cxn>
                <a:cxn ang="0">
                  <a:pos x="288" y="99"/>
                </a:cxn>
                <a:cxn ang="0">
                  <a:pos x="284" y="103"/>
                </a:cxn>
                <a:cxn ang="0">
                  <a:pos x="267" y="108"/>
                </a:cxn>
                <a:cxn ang="0">
                  <a:pos x="251" y="103"/>
                </a:cxn>
                <a:cxn ang="0">
                  <a:pos x="247" y="99"/>
                </a:cxn>
                <a:cxn ang="0">
                  <a:pos x="246" y="99"/>
                </a:cxn>
                <a:cxn ang="0">
                  <a:pos x="246" y="103"/>
                </a:cxn>
                <a:cxn ang="0">
                  <a:pos x="246" y="155"/>
                </a:cxn>
                <a:cxn ang="0">
                  <a:pos x="246" y="196"/>
                </a:cxn>
                <a:cxn ang="0">
                  <a:pos x="198" y="244"/>
                </a:cxn>
                <a:cxn ang="0">
                  <a:pos x="48" y="244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03" y="0"/>
                </a:cxn>
              </a:cxnLst>
              <a:rect l="0" t="0" r="r" b="b"/>
              <a:pathLst>
                <a:path w="296" h="244">
                  <a:moveTo>
                    <a:pt x="103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97" y="6"/>
                    <a:pt x="94" y="12"/>
                    <a:pt x="94" y="20"/>
                  </a:cubicBezTo>
                  <a:cubicBezTo>
                    <a:pt x="94" y="28"/>
                    <a:pt x="97" y="35"/>
                    <a:pt x="103" y="41"/>
                  </a:cubicBezTo>
                  <a:cubicBezTo>
                    <a:pt x="108" y="47"/>
                    <a:pt x="115" y="49"/>
                    <a:pt x="123" y="49"/>
                  </a:cubicBezTo>
                  <a:cubicBezTo>
                    <a:pt x="131" y="49"/>
                    <a:pt x="138" y="47"/>
                    <a:pt x="144" y="41"/>
                  </a:cubicBezTo>
                  <a:cubicBezTo>
                    <a:pt x="149" y="35"/>
                    <a:pt x="152" y="28"/>
                    <a:pt x="152" y="20"/>
                  </a:cubicBezTo>
                  <a:cubicBezTo>
                    <a:pt x="152" y="12"/>
                    <a:pt x="149" y="6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6" y="58"/>
                    <a:pt x="246" y="58"/>
                    <a:pt x="246" y="58"/>
                  </a:cubicBezTo>
                  <a:cubicBezTo>
                    <a:pt x="246" y="58"/>
                    <a:pt x="247" y="58"/>
                    <a:pt x="247" y="58"/>
                  </a:cubicBezTo>
                  <a:cubicBezTo>
                    <a:pt x="252" y="53"/>
                    <a:pt x="259" y="50"/>
                    <a:pt x="267" y="50"/>
                  </a:cubicBezTo>
                  <a:cubicBezTo>
                    <a:pt x="275" y="50"/>
                    <a:pt x="282" y="53"/>
                    <a:pt x="288" y="58"/>
                  </a:cubicBezTo>
                  <a:cubicBezTo>
                    <a:pt x="293" y="64"/>
                    <a:pt x="296" y="71"/>
                    <a:pt x="296" y="79"/>
                  </a:cubicBezTo>
                  <a:cubicBezTo>
                    <a:pt x="296" y="87"/>
                    <a:pt x="293" y="94"/>
                    <a:pt x="288" y="99"/>
                  </a:cubicBezTo>
                  <a:cubicBezTo>
                    <a:pt x="286" y="101"/>
                    <a:pt x="285" y="102"/>
                    <a:pt x="284" y="103"/>
                  </a:cubicBezTo>
                  <a:cubicBezTo>
                    <a:pt x="279" y="106"/>
                    <a:pt x="273" y="108"/>
                    <a:pt x="267" y="108"/>
                  </a:cubicBezTo>
                  <a:cubicBezTo>
                    <a:pt x="261" y="108"/>
                    <a:pt x="255" y="106"/>
                    <a:pt x="251" y="103"/>
                  </a:cubicBezTo>
                  <a:cubicBezTo>
                    <a:pt x="249" y="102"/>
                    <a:pt x="248" y="101"/>
                    <a:pt x="247" y="99"/>
                  </a:cubicBezTo>
                  <a:cubicBezTo>
                    <a:pt x="247" y="99"/>
                    <a:pt x="246" y="99"/>
                    <a:pt x="246" y="99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6" y="155"/>
                    <a:pt x="246" y="155"/>
                    <a:pt x="246" y="155"/>
                  </a:cubicBezTo>
                  <a:cubicBezTo>
                    <a:pt x="246" y="196"/>
                    <a:pt x="246" y="196"/>
                    <a:pt x="246" y="196"/>
                  </a:cubicBezTo>
                  <a:cubicBezTo>
                    <a:pt x="246" y="228"/>
                    <a:pt x="230" y="244"/>
                    <a:pt x="198" y="244"/>
                  </a:cubicBezTo>
                  <a:cubicBezTo>
                    <a:pt x="48" y="244"/>
                    <a:pt x="48" y="244"/>
                    <a:pt x="48" y="244"/>
                  </a:cubicBezTo>
                  <a:cubicBezTo>
                    <a:pt x="16" y="244"/>
                    <a:pt x="0" y="228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4B7085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57" name="Freeform 10"/>
            <p:cNvSpPr/>
            <p:nvPr/>
          </p:nvSpPr>
          <p:spPr bwMode="auto">
            <a:xfrm>
              <a:off x="1982514" y="3534540"/>
              <a:ext cx="764251" cy="1887579"/>
            </a:xfrm>
            <a:custGeom>
              <a:avLst/>
              <a:gdLst/>
              <a:ahLst/>
              <a:cxnLst>
                <a:cxn ang="0">
                  <a:pos x="162" y="400"/>
                </a:cxn>
                <a:cxn ang="0">
                  <a:pos x="78" y="324"/>
                </a:cxn>
                <a:cxn ang="0">
                  <a:pos x="3" y="318"/>
                </a:cxn>
                <a:cxn ang="0">
                  <a:pos x="0" y="318"/>
                </a:cxn>
                <a:cxn ang="0">
                  <a:pos x="0" y="266"/>
                </a:cxn>
                <a:cxn ang="0">
                  <a:pos x="5" y="266"/>
                </a:cxn>
                <a:cxn ang="0">
                  <a:pos x="21" y="271"/>
                </a:cxn>
                <a:cxn ang="0">
                  <a:pos x="38" y="266"/>
                </a:cxn>
                <a:cxn ang="0">
                  <a:pos x="42" y="262"/>
                </a:cxn>
                <a:cxn ang="0">
                  <a:pos x="50" y="242"/>
                </a:cxn>
                <a:cxn ang="0">
                  <a:pos x="42" y="221"/>
                </a:cxn>
                <a:cxn ang="0">
                  <a:pos x="21" y="213"/>
                </a:cxn>
                <a:cxn ang="0">
                  <a:pos x="1" y="221"/>
                </a:cxn>
                <a:cxn ang="0">
                  <a:pos x="0" y="221"/>
                </a:cxn>
                <a:cxn ang="0">
                  <a:pos x="0" y="163"/>
                </a:cxn>
                <a:cxn ang="0">
                  <a:pos x="0" y="140"/>
                </a:cxn>
                <a:cxn ang="0">
                  <a:pos x="1" y="140"/>
                </a:cxn>
                <a:cxn ang="0">
                  <a:pos x="5" y="143"/>
                </a:cxn>
                <a:cxn ang="0">
                  <a:pos x="21" y="149"/>
                </a:cxn>
                <a:cxn ang="0">
                  <a:pos x="38" y="143"/>
                </a:cxn>
                <a:cxn ang="0">
                  <a:pos x="42" y="140"/>
                </a:cxn>
                <a:cxn ang="0">
                  <a:pos x="50" y="120"/>
                </a:cxn>
                <a:cxn ang="0">
                  <a:pos x="42" y="99"/>
                </a:cxn>
                <a:cxn ang="0">
                  <a:pos x="21" y="91"/>
                </a:cxn>
                <a:cxn ang="0">
                  <a:pos x="1" y="99"/>
                </a:cxn>
                <a:cxn ang="0">
                  <a:pos x="0" y="99"/>
                </a:cxn>
                <a:cxn ang="0">
                  <a:pos x="0" y="53"/>
                </a:cxn>
                <a:cxn ang="0">
                  <a:pos x="67" y="53"/>
                </a:cxn>
                <a:cxn ang="0">
                  <a:pos x="63" y="50"/>
                </a:cxn>
                <a:cxn ang="0">
                  <a:pos x="54" y="29"/>
                </a:cxn>
                <a:cxn ang="0">
                  <a:pos x="63" y="9"/>
                </a:cxn>
                <a:cxn ang="0">
                  <a:pos x="83" y="0"/>
                </a:cxn>
                <a:cxn ang="0">
                  <a:pos x="104" y="9"/>
                </a:cxn>
                <a:cxn ang="0">
                  <a:pos x="112" y="29"/>
                </a:cxn>
                <a:cxn ang="0">
                  <a:pos x="104" y="50"/>
                </a:cxn>
                <a:cxn ang="0">
                  <a:pos x="100" y="53"/>
                </a:cxn>
                <a:cxn ang="0">
                  <a:pos x="162" y="53"/>
                </a:cxn>
                <a:cxn ang="0">
                  <a:pos x="162" y="195"/>
                </a:cxn>
                <a:cxn ang="0">
                  <a:pos x="147" y="190"/>
                </a:cxn>
                <a:cxn ang="0">
                  <a:pos x="127" y="199"/>
                </a:cxn>
                <a:cxn ang="0">
                  <a:pos x="127" y="199"/>
                </a:cxn>
                <a:cxn ang="0">
                  <a:pos x="118" y="219"/>
                </a:cxn>
                <a:cxn ang="0">
                  <a:pos x="127" y="240"/>
                </a:cxn>
                <a:cxn ang="0">
                  <a:pos x="127" y="240"/>
                </a:cxn>
                <a:cxn ang="0">
                  <a:pos x="131" y="243"/>
                </a:cxn>
                <a:cxn ang="0">
                  <a:pos x="147" y="248"/>
                </a:cxn>
                <a:cxn ang="0">
                  <a:pos x="162" y="244"/>
                </a:cxn>
                <a:cxn ang="0">
                  <a:pos x="162" y="400"/>
                </a:cxn>
              </a:cxnLst>
              <a:rect l="0" t="0" r="r" b="b"/>
              <a:pathLst>
                <a:path w="162" h="400">
                  <a:moveTo>
                    <a:pt x="162" y="400"/>
                  </a:moveTo>
                  <a:cubicBezTo>
                    <a:pt x="142" y="371"/>
                    <a:pt x="114" y="346"/>
                    <a:pt x="78" y="324"/>
                  </a:cubicBezTo>
                  <a:cubicBezTo>
                    <a:pt x="53" y="314"/>
                    <a:pt x="28" y="312"/>
                    <a:pt x="3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9" y="269"/>
                    <a:pt x="15" y="271"/>
                    <a:pt x="21" y="271"/>
                  </a:cubicBezTo>
                  <a:cubicBezTo>
                    <a:pt x="27" y="271"/>
                    <a:pt x="33" y="269"/>
                    <a:pt x="38" y="266"/>
                  </a:cubicBezTo>
                  <a:cubicBezTo>
                    <a:pt x="39" y="265"/>
                    <a:pt x="40" y="264"/>
                    <a:pt x="42" y="262"/>
                  </a:cubicBezTo>
                  <a:cubicBezTo>
                    <a:pt x="47" y="257"/>
                    <a:pt x="50" y="250"/>
                    <a:pt x="50" y="242"/>
                  </a:cubicBezTo>
                  <a:cubicBezTo>
                    <a:pt x="50" y="234"/>
                    <a:pt x="47" y="227"/>
                    <a:pt x="42" y="221"/>
                  </a:cubicBezTo>
                  <a:cubicBezTo>
                    <a:pt x="36" y="216"/>
                    <a:pt x="29" y="213"/>
                    <a:pt x="21" y="213"/>
                  </a:cubicBezTo>
                  <a:cubicBezTo>
                    <a:pt x="13" y="213"/>
                    <a:pt x="6" y="216"/>
                    <a:pt x="1" y="221"/>
                  </a:cubicBezTo>
                  <a:cubicBezTo>
                    <a:pt x="1" y="221"/>
                    <a:pt x="0" y="221"/>
                    <a:pt x="0" y="221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1" y="140"/>
                    <a:pt x="1" y="140"/>
                  </a:cubicBezTo>
                  <a:cubicBezTo>
                    <a:pt x="2" y="141"/>
                    <a:pt x="3" y="142"/>
                    <a:pt x="5" y="143"/>
                  </a:cubicBezTo>
                  <a:cubicBezTo>
                    <a:pt x="9" y="147"/>
                    <a:pt x="15" y="149"/>
                    <a:pt x="21" y="149"/>
                  </a:cubicBezTo>
                  <a:cubicBezTo>
                    <a:pt x="27" y="149"/>
                    <a:pt x="33" y="147"/>
                    <a:pt x="38" y="143"/>
                  </a:cubicBezTo>
                  <a:cubicBezTo>
                    <a:pt x="39" y="142"/>
                    <a:pt x="40" y="141"/>
                    <a:pt x="42" y="140"/>
                  </a:cubicBezTo>
                  <a:cubicBezTo>
                    <a:pt x="47" y="134"/>
                    <a:pt x="50" y="128"/>
                    <a:pt x="50" y="120"/>
                  </a:cubicBezTo>
                  <a:cubicBezTo>
                    <a:pt x="50" y="112"/>
                    <a:pt x="47" y="105"/>
                    <a:pt x="42" y="99"/>
                  </a:cubicBezTo>
                  <a:cubicBezTo>
                    <a:pt x="36" y="93"/>
                    <a:pt x="29" y="91"/>
                    <a:pt x="21" y="91"/>
                  </a:cubicBezTo>
                  <a:cubicBezTo>
                    <a:pt x="13" y="91"/>
                    <a:pt x="6" y="93"/>
                    <a:pt x="1" y="99"/>
                  </a:cubicBezTo>
                  <a:cubicBezTo>
                    <a:pt x="1" y="99"/>
                    <a:pt x="0" y="99"/>
                    <a:pt x="0" y="9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5" y="52"/>
                    <a:pt x="64" y="51"/>
                    <a:pt x="63" y="50"/>
                  </a:cubicBezTo>
                  <a:cubicBezTo>
                    <a:pt x="57" y="44"/>
                    <a:pt x="54" y="37"/>
                    <a:pt x="54" y="29"/>
                  </a:cubicBezTo>
                  <a:cubicBezTo>
                    <a:pt x="54" y="21"/>
                    <a:pt x="57" y="15"/>
                    <a:pt x="63" y="9"/>
                  </a:cubicBezTo>
                  <a:cubicBezTo>
                    <a:pt x="69" y="3"/>
                    <a:pt x="75" y="0"/>
                    <a:pt x="83" y="0"/>
                  </a:cubicBezTo>
                  <a:cubicBezTo>
                    <a:pt x="91" y="0"/>
                    <a:pt x="98" y="3"/>
                    <a:pt x="104" y="9"/>
                  </a:cubicBezTo>
                  <a:cubicBezTo>
                    <a:pt x="110" y="15"/>
                    <a:pt x="112" y="21"/>
                    <a:pt x="112" y="29"/>
                  </a:cubicBezTo>
                  <a:cubicBezTo>
                    <a:pt x="112" y="37"/>
                    <a:pt x="110" y="44"/>
                    <a:pt x="104" y="50"/>
                  </a:cubicBezTo>
                  <a:cubicBezTo>
                    <a:pt x="103" y="51"/>
                    <a:pt x="101" y="52"/>
                    <a:pt x="100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195"/>
                    <a:pt x="162" y="195"/>
                    <a:pt x="162" y="195"/>
                  </a:cubicBezTo>
                  <a:cubicBezTo>
                    <a:pt x="158" y="192"/>
                    <a:pt x="153" y="190"/>
                    <a:pt x="147" y="190"/>
                  </a:cubicBezTo>
                  <a:cubicBezTo>
                    <a:pt x="139" y="190"/>
                    <a:pt x="133" y="193"/>
                    <a:pt x="127" y="199"/>
                  </a:cubicBezTo>
                  <a:cubicBezTo>
                    <a:pt x="127" y="199"/>
                    <a:pt x="127" y="199"/>
                    <a:pt x="127" y="199"/>
                  </a:cubicBezTo>
                  <a:cubicBezTo>
                    <a:pt x="121" y="205"/>
                    <a:pt x="118" y="212"/>
                    <a:pt x="118" y="219"/>
                  </a:cubicBezTo>
                  <a:cubicBezTo>
                    <a:pt x="118" y="227"/>
                    <a:pt x="121" y="234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8" y="241"/>
                    <a:pt x="129" y="242"/>
                    <a:pt x="131" y="243"/>
                  </a:cubicBezTo>
                  <a:cubicBezTo>
                    <a:pt x="136" y="247"/>
                    <a:pt x="141" y="248"/>
                    <a:pt x="147" y="248"/>
                  </a:cubicBezTo>
                  <a:cubicBezTo>
                    <a:pt x="153" y="248"/>
                    <a:pt x="158" y="247"/>
                    <a:pt x="162" y="244"/>
                  </a:cubicBezTo>
                  <a:lnTo>
                    <a:pt x="162" y="400"/>
                  </a:lnTo>
                  <a:close/>
                </a:path>
              </a:pathLst>
            </a:custGeom>
            <a:solidFill>
              <a:srgbClr val="7199AF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2540540" y="3534540"/>
              <a:ext cx="1334406" cy="1887579"/>
            </a:xfrm>
            <a:custGeom>
              <a:avLst/>
              <a:gdLst/>
              <a:ahLst/>
              <a:cxnLst>
                <a:cxn ang="0">
                  <a:pos x="235" y="400"/>
                </a:cxn>
                <a:cxn ang="0">
                  <a:pos x="44" y="400"/>
                </a:cxn>
                <a:cxn ang="0">
                  <a:pos x="44" y="244"/>
                </a:cxn>
                <a:cxn ang="0">
                  <a:pos x="29" y="248"/>
                </a:cxn>
                <a:cxn ang="0">
                  <a:pos x="13" y="243"/>
                </a:cxn>
                <a:cxn ang="0">
                  <a:pos x="9" y="240"/>
                </a:cxn>
                <a:cxn ang="0">
                  <a:pos x="9" y="240"/>
                </a:cxn>
                <a:cxn ang="0">
                  <a:pos x="0" y="219"/>
                </a:cxn>
                <a:cxn ang="0">
                  <a:pos x="9" y="199"/>
                </a:cxn>
                <a:cxn ang="0">
                  <a:pos x="9" y="199"/>
                </a:cxn>
                <a:cxn ang="0">
                  <a:pos x="29" y="190"/>
                </a:cxn>
                <a:cxn ang="0">
                  <a:pos x="44" y="195"/>
                </a:cxn>
                <a:cxn ang="0">
                  <a:pos x="44" y="53"/>
                </a:cxn>
                <a:cxn ang="0">
                  <a:pos x="129" y="53"/>
                </a:cxn>
                <a:cxn ang="0">
                  <a:pos x="125" y="50"/>
                </a:cxn>
                <a:cxn ang="0">
                  <a:pos x="117" y="29"/>
                </a:cxn>
                <a:cxn ang="0">
                  <a:pos x="125" y="9"/>
                </a:cxn>
                <a:cxn ang="0">
                  <a:pos x="146" y="0"/>
                </a:cxn>
                <a:cxn ang="0">
                  <a:pos x="166" y="9"/>
                </a:cxn>
                <a:cxn ang="0">
                  <a:pos x="175" y="29"/>
                </a:cxn>
                <a:cxn ang="0">
                  <a:pos x="166" y="50"/>
                </a:cxn>
                <a:cxn ang="0">
                  <a:pos x="162" y="53"/>
                </a:cxn>
                <a:cxn ang="0">
                  <a:pos x="235" y="53"/>
                </a:cxn>
                <a:cxn ang="0">
                  <a:pos x="235" y="82"/>
                </a:cxn>
                <a:cxn ang="0">
                  <a:pos x="254" y="75"/>
                </a:cxn>
                <a:cxn ang="0">
                  <a:pos x="274" y="83"/>
                </a:cxn>
                <a:cxn ang="0">
                  <a:pos x="283" y="104"/>
                </a:cxn>
                <a:cxn ang="0">
                  <a:pos x="274" y="124"/>
                </a:cxn>
                <a:cxn ang="0">
                  <a:pos x="254" y="133"/>
                </a:cxn>
                <a:cxn ang="0">
                  <a:pos x="235" y="126"/>
                </a:cxn>
                <a:cxn ang="0">
                  <a:pos x="235" y="154"/>
                </a:cxn>
                <a:cxn ang="0">
                  <a:pos x="235" y="196"/>
                </a:cxn>
                <a:cxn ang="0">
                  <a:pos x="218" y="190"/>
                </a:cxn>
                <a:cxn ang="0">
                  <a:pos x="197" y="199"/>
                </a:cxn>
                <a:cxn ang="0">
                  <a:pos x="191" y="207"/>
                </a:cxn>
                <a:cxn ang="0">
                  <a:pos x="189" y="219"/>
                </a:cxn>
                <a:cxn ang="0">
                  <a:pos x="194" y="236"/>
                </a:cxn>
                <a:cxn ang="0">
                  <a:pos x="197" y="240"/>
                </a:cxn>
                <a:cxn ang="0">
                  <a:pos x="218" y="248"/>
                </a:cxn>
                <a:cxn ang="0">
                  <a:pos x="235" y="243"/>
                </a:cxn>
                <a:cxn ang="0">
                  <a:pos x="235" y="274"/>
                </a:cxn>
                <a:cxn ang="0">
                  <a:pos x="235" y="317"/>
                </a:cxn>
                <a:cxn ang="0">
                  <a:pos x="218" y="312"/>
                </a:cxn>
                <a:cxn ang="0">
                  <a:pos x="210" y="313"/>
                </a:cxn>
                <a:cxn ang="0">
                  <a:pos x="197" y="320"/>
                </a:cxn>
                <a:cxn ang="0">
                  <a:pos x="189" y="341"/>
                </a:cxn>
                <a:cxn ang="0">
                  <a:pos x="197" y="361"/>
                </a:cxn>
                <a:cxn ang="0">
                  <a:pos x="215" y="370"/>
                </a:cxn>
                <a:cxn ang="0">
                  <a:pos x="218" y="370"/>
                </a:cxn>
                <a:cxn ang="0">
                  <a:pos x="235" y="364"/>
                </a:cxn>
                <a:cxn ang="0">
                  <a:pos x="235" y="400"/>
                </a:cxn>
              </a:cxnLst>
              <a:rect l="0" t="0" r="r" b="b"/>
              <a:pathLst>
                <a:path w="283" h="400">
                  <a:moveTo>
                    <a:pt x="235" y="400"/>
                  </a:moveTo>
                  <a:cubicBezTo>
                    <a:pt x="44" y="400"/>
                    <a:pt x="44" y="400"/>
                    <a:pt x="44" y="400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0" y="247"/>
                    <a:pt x="35" y="248"/>
                    <a:pt x="29" y="248"/>
                  </a:cubicBezTo>
                  <a:cubicBezTo>
                    <a:pt x="23" y="248"/>
                    <a:pt x="18" y="247"/>
                    <a:pt x="13" y="243"/>
                  </a:cubicBezTo>
                  <a:cubicBezTo>
                    <a:pt x="11" y="242"/>
                    <a:pt x="10" y="241"/>
                    <a:pt x="9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3" y="234"/>
                    <a:pt x="0" y="227"/>
                    <a:pt x="0" y="219"/>
                  </a:cubicBezTo>
                  <a:cubicBezTo>
                    <a:pt x="0" y="212"/>
                    <a:pt x="3" y="205"/>
                    <a:pt x="9" y="199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15" y="193"/>
                    <a:pt x="21" y="190"/>
                    <a:pt x="29" y="190"/>
                  </a:cubicBezTo>
                  <a:cubicBezTo>
                    <a:pt x="35" y="190"/>
                    <a:pt x="40" y="192"/>
                    <a:pt x="44" y="19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8" y="52"/>
                    <a:pt x="126" y="51"/>
                    <a:pt x="125" y="50"/>
                  </a:cubicBezTo>
                  <a:cubicBezTo>
                    <a:pt x="119" y="44"/>
                    <a:pt x="117" y="37"/>
                    <a:pt x="117" y="29"/>
                  </a:cubicBezTo>
                  <a:cubicBezTo>
                    <a:pt x="117" y="21"/>
                    <a:pt x="119" y="15"/>
                    <a:pt x="125" y="9"/>
                  </a:cubicBezTo>
                  <a:cubicBezTo>
                    <a:pt x="131" y="3"/>
                    <a:pt x="138" y="0"/>
                    <a:pt x="146" y="0"/>
                  </a:cubicBezTo>
                  <a:cubicBezTo>
                    <a:pt x="154" y="0"/>
                    <a:pt x="160" y="3"/>
                    <a:pt x="166" y="9"/>
                  </a:cubicBezTo>
                  <a:cubicBezTo>
                    <a:pt x="172" y="15"/>
                    <a:pt x="175" y="21"/>
                    <a:pt x="175" y="29"/>
                  </a:cubicBezTo>
                  <a:cubicBezTo>
                    <a:pt x="175" y="37"/>
                    <a:pt x="172" y="44"/>
                    <a:pt x="166" y="50"/>
                  </a:cubicBezTo>
                  <a:cubicBezTo>
                    <a:pt x="165" y="51"/>
                    <a:pt x="163" y="52"/>
                    <a:pt x="162" y="53"/>
                  </a:cubicBezTo>
                  <a:cubicBezTo>
                    <a:pt x="235" y="53"/>
                    <a:pt x="235" y="53"/>
                    <a:pt x="235" y="53"/>
                  </a:cubicBezTo>
                  <a:cubicBezTo>
                    <a:pt x="235" y="82"/>
                    <a:pt x="235" y="82"/>
                    <a:pt x="235" y="82"/>
                  </a:cubicBezTo>
                  <a:cubicBezTo>
                    <a:pt x="240" y="77"/>
                    <a:pt x="247" y="75"/>
                    <a:pt x="254" y="75"/>
                  </a:cubicBezTo>
                  <a:cubicBezTo>
                    <a:pt x="262" y="75"/>
                    <a:pt x="269" y="78"/>
                    <a:pt x="274" y="83"/>
                  </a:cubicBezTo>
                  <a:cubicBezTo>
                    <a:pt x="280" y="89"/>
                    <a:pt x="283" y="96"/>
                    <a:pt x="283" y="104"/>
                  </a:cubicBezTo>
                  <a:cubicBezTo>
                    <a:pt x="283" y="112"/>
                    <a:pt x="280" y="119"/>
                    <a:pt x="274" y="124"/>
                  </a:cubicBezTo>
                  <a:cubicBezTo>
                    <a:pt x="269" y="130"/>
                    <a:pt x="262" y="133"/>
                    <a:pt x="254" y="133"/>
                  </a:cubicBezTo>
                  <a:cubicBezTo>
                    <a:pt x="247" y="133"/>
                    <a:pt x="240" y="130"/>
                    <a:pt x="235" y="126"/>
                  </a:cubicBezTo>
                  <a:cubicBezTo>
                    <a:pt x="235" y="154"/>
                    <a:pt x="235" y="154"/>
                    <a:pt x="235" y="154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0" y="192"/>
                    <a:pt x="224" y="190"/>
                    <a:pt x="218" y="190"/>
                  </a:cubicBezTo>
                  <a:cubicBezTo>
                    <a:pt x="210" y="190"/>
                    <a:pt x="203" y="193"/>
                    <a:pt x="197" y="199"/>
                  </a:cubicBezTo>
                  <a:cubicBezTo>
                    <a:pt x="195" y="201"/>
                    <a:pt x="193" y="204"/>
                    <a:pt x="191" y="207"/>
                  </a:cubicBezTo>
                  <a:cubicBezTo>
                    <a:pt x="190" y="211"/>
                    <a:pt x="189" y="215"/>
                    <a:pt x="189" y="219"/>
                  </a:cubicBezTo>
                  <a:cubicBezTo>
                    <a:pt x="189" y="226"/>
                    <a:pt x="191" y="231"/>
                    <a:pt x="194" y="236"/>
                  </a:cubicBezTo>
                  <a:cubicBezTo>
                    <a:pt x="195" y="237"/>
                    <a:pt x="196" y="239"/>
                    <a:pt x="197" y="240"/>
                  </a:cubicBezTo>
                  <a:cubicBezTo>
                    <a:pt x="203" y="246"/>
                    <a:pt x="210" y="248"/>
                    <a:pt x="218" y="248"/>
                  </a:cubicBezTo>
                  <a:cubicBezTo>
                    <a:pt x="224" y="248"/>
                    <a:pt x="230" y="247"/>
                    <a:pt x="235" y="243"/>
                  </a:cubicBezTo>
                  <a:cubicBezTo>
                    <a:pt x="235" y="274"/>
                    <a:pt x="235" y="274"/>
                    <a:pt x="235" y="274"/>
                  </a:cubicBezTo>
                  <a:cubicBezTo>
                    <a:pt x="235" y="317"/>
                    <a:pt x="235" y="317"/>
                    <a:pt x="235" y="317"/>
                  </a:cubicBezTo>
                  <a:cubicBezTo>
                    <a:pt x="230" y="313"/>
                    <a:pt x="224" y="312"/>
                    <a:pt x="218" y="312"/>
                  </a:cubicBezTo>
                  <a:cubicBezTo>
                    <a:pt x="215" y="312"/>
                    <a:pt x="213" y="312"/>
                    <a:pt x="210" y="313"/>
                  </a:cubicBezTo>
                  <a:cubicBezTo>
                    <a:pt x="205" y="314"/>
                    <a:pt x="201" y="316"/>
                    <a:pt x="197" y="320"/>
                  </a:cubicBezTo>
                  <a:cubicBezTo>
                    <a:pt x="192" y="326"/>
                    <a:pt x="189" y="333"/>
                    <a:pt x="189" y="341"/>
                  </a:cubicBezTo>
                  <a:cubicBezTo>
                    <a:pt x="189" y="349"/>
                    <a:pt x="192" y="355"/>
                    <a:pt x="197" y="361"/>
                  </a:cubicBezTo>
                  <a:cubicBezTo>
                    <a:pt x="202" y="366"/>
                    <a:pt x="208" y="369"/>
                    <a:pt x="215" y="370"/>
                  </a:cubicBezTo>
                  <a:cubicBezTo>
                    <a:pt x="216" y="370"/>
                    <a:pt x="217" y="370"/>
                    <a:pt x="218" y="370"/>
                  </a:cubicBezTo>
                  <a:cubicBezTo>
                    <a:pt x="224" y="370"/>
                    <a:pt x="230" y="368"/>
                    <a:pt x="235" y="364"/>
                  </a:cubicBezTo>
                  <a:lnTo>
                    <a:pt x="235" y="400"/>
                  </a:lnTo>
                  <a:close/>
                </a:path>
              </a:pathLst>
            </a:custGeom>
            <a:solidFill>
              <a:srgbClr val="C8D6E8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59" name="Freeform 12"/>
            <p:cNvSpPr/>
            <p:nvPr/>
          </p:nvSpPr>
          <p:spPr bwMode="auto">
            <a:xfrm>
              <a:off x="3430953" y="4262398"/>
              <a:ext cx="1591584" cy="584714"/>
            </a:xfrm>
            <a:custGeom>
              <a:avLst/>
              <a:gdLst/>
              <a:ahLst/>
              <a:cxnLst>
                <a:cxn ang="0">
                  <a:pos x="292" y="2"/>
                </a:cxn>
                <a:cxn ang="0">
                  <a:pos x="319" y="18"/>
                </a:cxn>
                <a:cxn ang="0">
                  <a:pos x="337" y="62"/>
                </a:cxn>
                <a:cxn ang="0">
                  <a:pos x="319" y="105"/>
                </a:cxn>
                <a:cxn ang="0">
                  <a:pos x="276" y="124"/>
                </a:cxn>
                <a:cxn ang="0">
                  <a:pos x="260" y="124"/>
                </a:cxn>
                <a:cxn ang="0">
                  <a:pos x="237" y="120"/>
                </a:cxn>
                <a:cxn ang="0">
                  <a:pos x="145" y="120"/>
                </a:cxn>
                <a:cxn ang="0">
                  <a:pos x="150" y="103"/>
                </a:cxn>
                <a:cxn ang="0">
                  <a:pos x="141" y="83"/>
                </a:cxn>
                <a:cxn ang="0">
                  <a:pos x="121" y="74"/>
                </a:cxn>
                <a:cxn ang="0">
                  <a:pos x="100" y="83"/>
                </a:cxn>
                <a:cxn ang="0">
                  <a:pos x="92" y="103"/>
                </a:cxn>
                <a:cxn ang="0">
                  <a:pos x="97" y="120"/>
                </a:cxn>
                <a:cxn ang="0">
                  <a:pos x="46" y="120"/>
                </a:cxn>
                <a:cxn ang="0">
                  <a:pos x="46" y="89"/>
                </a:cxn>
                <a:cxn ang="0">
                  <a:pos x="29" y="94"/>
                </a:cxn>
                <a:cxn ang="0">
                  <a:pos x="8" y="86"/>
                </a:cxn>
                <a:cxn ang="0">
                  <a:pos x="5" y="82"/>
                </a:cxn>
                <a:cxn ang="0">
                  <a:pos x="0" y="65"/>
                </a:cxn>
                <a:cxn ang="0">
                  <a:pos x="2" y="53"/>
                </a:cxn>
                <a:cxn ang="0">
                  <a:pos x="8" y="45"/>
                </a:cxn>
                <a:cxn ang="0">
                  <a:pos x="29" y="36"/>
                </a:cxn>
                <a:cxn ang="0">
                  <a:pos x="46" y="42"/>
                </a:cxn>
                <a:cxn ang="0">
                  <a:pos x="46" y="0"/>
                </a:cxn>
                <a:cxn ang="0">
                  <a:pos x="52" y="0"/>
                </a:cxn>
                <a:cxn ang="0">
                  <a:pos x="52" y="1"/>
                </a:cxn>
                <a:cxn ang="0">
                  <a:pos x="54" y="1"/>
                </a:cxn>
                <a:cxn ang="0">
                  <a:pos x="62" y="0"/>
                </a:cxn>
                <a:cxn ang="0">
                  <a:pos x="189" y="0"/>
                </a:cxn>
                <a:cxn ang="0">
                  <a:pos x="181" y="20"/>
                </a:cxn>
                <a:cxn ang="0">
                  <a:pos x="189" y="40"/>
                </a:cxn>
                <a:cxn ang="0">
                  <a:pos x="210" y="49"/>
                </a:cxn>
                <a:cxn ang="0">
                  <a:pos x="230" y="40"/>
                </a:cxn>
                <a:cxn ang="0">
                  <a:pos x="239" y="20"/>
                </a:cxn>
                <a:cxn ang="0">
                  <a:pos x="231" y="0"/>
                </a:cxn>
                <a:cxn ang="0">
                  <a:pos x="276" y="0"/>
                </a:cxn>
                <a:cxn ang="0">
                  <a:pos x="292" y="2"/>
                </a:cxn>
              </a:cxnLst>
              <a:rect l="0" t="0" r="r" b="b"/>
              <a:pathLst>
                <a:path w="337" h="124">
                  <a:moveTo>
                    <a:pt x="292" y="2"/>
                  </a:moveTo>
                  <a:cubicBezTo>
                    <a:pt x="302" y="5"/>
                    <a:pt x="311" y="10"/>
                    <a:pt x="319" y="18"/>
                  </a:cubicBezTo>
                  <a:cubicBezTo>
                    <a:pt x="331" y="31"/>
                    <a:pt x="337" y="45"/>
                    <a:pt x="337" y="62"/>
                  </a:cubicBezTo>
                  <a:cubicBezTo>
                    <a:pt x="337" y="79"/>
                    <a:pt x="331" y="93"/>
                    <a:pt x="319" y="105"/>
                  </a:cubicBezTo>
                  <a:cubicBezTo>
                    <a:pt x="307" y="118"/>
                    <a:pt x="293" y="124"/>
                    <a:pt x="276" y="124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53" y="121"/>
                    <a:pt x="245" y="120"/>
                    <a:pt x="237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8" y="115"/>
                    <a:pt x="150" y="109"/>
                    <a:pt x="150" y="103"/>
                  </a:cubicBezTo>
                  <a:cubicBezTo>
                    <a:pt x="150" y="95"/>
                    <a:pt x="147" y="89"/>
                    <a:pt x="141" y="83"/>
                  </a:cubicBezTo>
                  <a:cubicBezTo>
                    <a:pt x="136" y="77"/>
                    <a:pt x="129" y="74"/>
                    <a:pt x="121" y="74"/>
                  </a:cubicBezTo>
                  <a:cubicBezTo>
                    <a:pt x="113" y="74"/>
                    <a:pt x="106" y="77"/>
                    <a:pt x="100" y="83"/>
                  </a:cubicBezTo>
                  <a:cubicBezTo>
                    <a:pt x="95" y="89"/>
                    <a:pt x="92" y="95"/>
                    <a:pt x="92" y="103"/>
                  </a:cubicBezTo>
                  <a:cubicBezTo>
                    <a:pt x="92" y="109"/>
                    <a:pt x="94" y="115"/>
                    <a:pt x="97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1" y="93"/>
                    <a:pt x="35" y="94"/>
                    <a:pt x="29" y="94"/>
                  </a:cubicBezTo>
                  <a:cubicBezTo>
                    <a:pt x="21" y="94"/>
                    <a:pt x="14" y="92"/>
                    <a:pt x="8" y="86"/>
                  </a:cubicBezTo>
                  <a:cubicBezTo>
                    <a:pt x="7" y="85"/>
                    <a:pt x="6" y="83"/>
                    <a:pt x="5" y="82"/>
                  </a:cubicBezTo>
                  <a:cubicBezTo>
                    <a:pt x="2" y="77"/>
                    <a:pt x="0" y="72"/>
                    <a:pt x="0" y="65"/>
                  </a:cubicBezTo>
                  <a:cubicBezTo>
                    <a:pt x="0" y="61"/>
                    <a:pt x="1" y="57"/>
                    <a:pt x="2" y="53"/>
                  </a:cubicBezTo>
                  <a:cubicBezTo>
                    <a:pt x="4" y="50"/>
                    <a:pt x="6" y="47"/>
                    <a:pt x="8" y="45"/>
                  </a:cubicBezTo>
                  <a:cubicBezTo>
                    <a:pt x="14" y="39"/>
                    <a:pt x="21" y="36"/>
                    <a:pt x="29" y="36"/>
                  </a:cubicBezTo>
                  <a:cubicBezTo>
                    <a:pt x="35" y="36"/>
                    <a:pt x="41" y="38"/>
                    <a:pt x="46" y="4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7" y="1"/>
                    <a:pt x="60" y="0"/>
                    <a:pt x="6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4" y="6"/>
                    <a:pt x="181" y="12"/>
                    <a:pt x="181" y="20"/>
                  </a:cubicBezTo>
                  <a:cubicBezTo>
                    <a:pt x="181" y="28"/>
                    <a:pt x="184" y="35"/>
                    <a:pt x="189" y="40"/>
                  </a:cubicBezTo>
                  <a:cubicBezTo>
                    <a:pt x="195" y="46"/>
                    <a:pt x="202" y="49"/>
                    <a:pt x="210" y="49"/>
                  </a:cubicBezTo>
                  <a:cubicBezTo>
                    <a:pt x="218" y="49"/>
                    <a:pt x="225" y="46"/>
                    <a:pt x="230" y="40"/>
                  </a:cubicBezTo>
                  <a:cubicBezTo>
                    <a:pt x="236" y="35"/>
                    <a:pt x="239" y="28"/>
                    <a:pt x="239" y="20"/>
                  </a:cubicBezTo>
                  <a:cubicBezTo>
                    <a:pt x="239" y="12"/>
                    <a:pt x="236" y="6"/>
                    <a:pt x="231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81" y="0"/>
                    <a:pt x="287" y="1"/>
                    <a:pt x="292" y="2"/>
                  </a:cubicBezTo>
                  <a:close/>
                </a:path>
              </a:pathLst>
            </a:custGeom>
            <a:solidFill>
              <a:srgbClr val="4B7085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60" name="Freeform 13"/>
            <p:cNvSpPr/>
            <p:nvPr/>
          </p:nvSpPr>
          <p:spPr bwMode="auto">
            <a:xfrm>
              <a:off x="3649311" y="3478736"/>
              <a:ext cx="1443586" cy="1014149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0" y="138"/>
                </a:cxn>
                <a:cxn ang="0">
                  <a:pos x="19" y="145"/>
                </a:cxn>
                <a:cxn ang="0">
                  <a:pos x="39" y="136"/>
                </a:cxn>
                <a:cxn ang="0">
                  <a:pos x="48" y="116"/>
                </a:cxn>
                <a:cxn ang="0">
                  <a:pos x="39" y="95"/>
                </a:cxn>
                <a:cxn ang="0">
                  <a:pos x="19" y="87"/>
                </a:cxn>
                <a:cxn ang="0">
                  <a:pos x="0" y="94"/>
                </a:cxn>
                <a:cxn ang="0">
                  <a:pos x="0" y="65"/>
                </a:cxn>
                <a:cxn ang="0">
                  <a:pos x="19" y="65"/>
                </a:cxn>
                <a:cxn ang="0">
                  <a:pos x="19" y="48"/>
                </a:cxn>
                <a:cxn ang="0">
                  <a:pos x="22" y="48"/>
                </a:cxn>
                <a:cxn ang="0">
                  <a:pos x="182" y="48"/>
                </a:cxn>
                <a:cxn ang="0">
                  <a:pos x="175" y="29"/>
                </a:cxn>
                <a:cxn ang="0">
                  <a:pos x="184" y="9"/>
                </a:cxn>
                <a:cxn ang="0">
                  <a:pos x="204" y="0"/>
                </a:cxn>
                <a:cxn ang="0">
                  <a:pos x="225" y="9"/>
                </a:cxn>
                <a:cxn ang="0">
                  <a:pos x="233" y="29"/>
                </a:cxn>
                <a:cxn ang="0">
                  <a:pos x="226" y="48"/>
                </a:cxn>
                <a:cxn ang="0">
                  <a:pos x="246" y="48"/>
                </a:cxn>
                <a:cxn ang="0">
                  <a:pos x="262" y="50"/>
                </a:cxn>
                <a:cxn ang="0">
                  <a:pos x="288" y="65"/>
                </a:cxn>
                <a:cxn ang="0">
                  <a:pos x="289" y="66"/>
                </a:cxn>
                <a:cxn ang="0">
                  <a:pos x="306" y="108"/>
                </a:cxn>
                <a:cxn ang="0">
                  <a:pos x="306" y="108"/>
                </a:cxn>
                <a:cxn ang="0">
                  <a:pos x="289" y="151"/>
                </a:cxn>
                <a:cxn ang="0">
                  <a:pos x="246" y="168"/>
                </a:cxn>
                <a:cxn ang="0">
                  <a:pos x="246" y="168"/>
                </a:cxn>
                <a:cxn ang="0">
                  <a:pos x="230" y="166"/>
                </a:cxn>
                <a:cxn ang="0">
                  <a:pos x="185" y="166"/>
                </a:cxn>
                <a:cxn ang="0">
                  <a:pos x="193" y="186"/>
                </a:cxn>
                <a:cxn ang="0">
                  <a:pos x="184" y="206"/>
                </a:cxn>
                <a:cxn ang="0">
                  <a:pos x="164" y="215"/>
                </a:cxn>
                <a:cxn ang="0">
                  <a:pos x="143" y="206"/>
                </a:cxn>
                <a:cxn ang="0">
                  <a:pos x="135" y="186"/>
                </a:cxn>
                <a:cxn ang="0">
                  <a:pos x="143" y="166"/>
                </a:cxn>
                <a:cxn ang="0">
                  <a:pos x="16" y="166"/>
                </a:cxn>
                <a:cxn ang="0">
                  <a:pos x="8" y="167"/>
                </a:cxn>
                <a:cxn ang="0">
                  <a:pos x="6" y="167"/>
                </a:cxn>
                <a:cxn ang="0">
                  <a:pos x="6" y="166"/>
                </a:cxn>
                <a:cxn ang="0">
                  <a:pos x="0" y="166"/>
                </a:cxn>
              </a:cxnLst>
              <a:rect l="0" t="0" r="r" b="b"/>
              <a:pathLst>
                <a:path w="306" h="215">
                  <a:moveTo>
                    <a:pt x="0" y="166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5" y="142"/>
                    <a:pt x="12" y="145"/>
                    <a:pt x="19" y="145"/>
                  </a:cubicBezTo>
                  <a:cubicBezTo>
                    <a:pt x="27" y="145"/>
                    <a:pt x="34" y="142"/>
                    <a:pt x="39" y="136"/>
                  </a:cubicBezTo>
                  <a:cubicBezTo>
                    <a:pt x="45" y="131"/>
                    <a:pt x="48" y="124"/>
                    <a:pt x="48" y="116"/>
                  </a:cubicBezTo>
                  <a:cubicBezTo>
                    <a:pt x="48" y="108"/>
                    <a:pt x="45" y="101"/>
                    <a:pt x="39" y="95"/>
                  </a:cubicBezTo>
                  <a:cubicBezTo>
                    <a:pt x="34" y="90"/>
                    <a:pt x="27" y="87"/>
                    <a:pt x="19" y="87"/>
                  </a:cubicBezTo>
                  <a:cubicBezTo>
                    <a:pt x="12" y="87"/>
                    <a:pt x="5" y="89"/>
                    <a:pt x="0" y="9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48"/>
                    <a:pt x="21" y="48"/>
                    <a:pt x="2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78" y="43"/>
                    <a:pt x="175" y="37"/>
                    <a:pt x="175" y="29"/>
                  </a:cubicBezTo>
                  <a:cubicBezTo>
                    <a:pt x="175" y="21"/>
                    <a:pt x="178" y="15"/>
                    <a:pt x="184" y="9"/>
                  </a:cubicBezTo>
                  <a:cubicBezTo>
                    <a:pt x="189" y="3"/>
                    <a:pt x="196" y="0"/>
                    <a:pt x="204" y="0"/>
                  </a:cubicBezTo>
                  <a:cubicBezTo>
                    <a:pt x="212" y="0"/>
                    <a:pt x="219" y="3"/>
                    <a:pt x="225" y="9"/>
                  </a:cubicBezTo>
                  <a:cubicBezTo>
                    <a:pt x="230" y="15"/>
                    <a:pt x="233" y="21"/>
                    <a:pt x="233" y="29"/>
                  </a:cubicBezTo>
                  <a:cubicBezTo>
                    <a:pt x="233" y="37"/>
                    <a:pt x="231" y="43"/>
                    <a:pt x="226" y="48"/>
                  </a:cubicBezTo>
                  <a:cubicBezTo>
                    <a:pt x="246" y="48"/>
                    <a:pt x="246" y="48"/>
                    <a:pt x="246" y="48"/>
                  </a:cubicBezTo>
                  <a:cubicBezTo>
                    <a:pt x="252" y="48"/>
                    <a:pt x="257" y="49"/>
                    <a:pt x="262" y="50"/>
                  </a:cubicBezTo>
                  <a:cubicBezTo>
                    <a:pt x="272" y="53"/>
                    <a:pt x="280" y="58"/>
                    <a:pt x="288" y="65"/>
                  </a:cubicBezTo>
                  <a:cubicBezTo>
                    <a:pt x="288" y="65"/>
                    <a:pt x="289" y="66"/>
                    <a:pt x="289" y="66"/>
                  </a:cubicBezTo>
                  <a:cubicBezTo>
                    <a:pt x="301" y="78"/>
                    <a:pt x="306" y="92"/>
                    <a:pt x="306" y="108"/>
                  </a:cubicBezTo>
                  <a:cubicBezTo>
                    <a:pt x="306" y="108"/>
                    <a:pt x="306" y="108"/>
                    <a:pt x="306" y="108"/>
                  </a:cubicBezTo>
                  <a:cubicBezTo>
                    <a:pt x="306" y="125"/>
                    <a:pt x="301" y="139"/>
                    <a:pt x="289" y="151"/>
                  </a:cubicBezTo>
                  <a:cubicBezTo>
                    <a:pt x="277" y="163"/>
                    <a:pt x="263" y="168"/>
                    <a:pt x="246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1" y="167"/>
                    <a:pt x="235" y="166"/>
                    <a:pt x="230" y="166"/>
                  </a:cubicBezTo>
                  <a:cubicBezTo>
                    <a:pt x="185" y="166"/>
                    <a:pt x="185" y="166"/>
                    <a:pt x="185" y="166"/>
                  </a:cubicBezTo>
                  <a:cubicBezTo>
                    <a:pt x="190" y="172"/>
                    <a:pt x="193" y="178"/>
                    <a:pt x="193" y="186"/>
                  </a:cubicBezTo>
                  <a:cubicBezTo>
                    <a:pt x="193" y="194"/>
                    <a:pt x="190" y="201"/>
                    <a:pt x="184" y="206"/>
                  </a:cubicBezTo>
                  <a:cubicBezTo>
                    <a:pt x="179" y="212"/>
                    <a:pt x="172" y="215"/>
                    <a:pt x="164" y="215"/>
                  </a:cubicBezTo>
                  <a:cubicBezTo>
                    <a:pt x="156" y="215"/>
                    <a:pt x="149" y="212"/>
                    <a:pt x="143" y="206"/>
                  </a:cubicBezTo>
                  <a:cubicBezTo>
                    <a:pt x="138" y="201"/>
                    <a:pt x="135" y="194"/>
                    <a:pt x="135" y="186"/>
                  </a:cubicBezTo>
                  <a:cubicBezTo>
                    <a:pt x="135" y="178"/>
                    <a:pt x="138" y="172"/>
                    <a:pt x="143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4" y="166"/>
                    <a:pt x="11" y="167"/>
                    <a:pt x="8" y="167"/>
                  </a:cubicBezTo>
                  <a:cubicBezTo>
                    <a:pt x="8" y="167"/>
                    <a:pt x="7" y="167"/>
                    <a:pt x="6" y="167"/>
                  </a:cubicBezTo>
                  <a:cubicBezTo>
                    <a:pt x="6" y="166"/>
                    <a:pt x="6" y="166"/>
                    <a:pt x="6" y="166"/>
                  </a:cubicBezTo>
                  <a:lnTo>
                    <a:pt x="0" y="166"/>
                  </a:lnTo>
                  <a:close/>
                </a:path>
              </a:pathLst>
            </a:custGeom>
            <a:solidFill>
              <a:srgbClr val="94AAB7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61" name="Freeform 14"/>
            <p:cNvSpPr/>
            <p:nvPr/>
          </p:nvSpPr>
          <p:spPr bwMode="auto">
            <a:xfrm>
              <a:off x="3600787" y="3100250"/>
              <a:ext cx="1487258" cy="613828"/>
            </a:xfrm>
            <a:custGeom>
              <a:avLst/>
              <a:gdLst/>
              <a:ahLst/>
              <a:cxnLst>
                <a:cxn ang="0">
                  <a:pos x="272" y="130"/>
                </a:cxn>
                <a:cxn ang="0">
                  <a:pos x="256" y="128"/>
                </a:cxn>
                <a:cxn ang="0">
                  <a:pos x="236" y="128"/>
                </a:cxn>
                <a:cxn ang="0">
                  <a:pos x="243" y="109"/>
                </a:cxn>
                <a:cxn ang="0">
                  <a:pos x="235" y="89"/>
                </a:cxn>
                <a:cxn ang="0">
                  <a:pos x="214" y="80"/>
                </a:cxn>
                <a:cxn ang="0">
                  <a:pos x="194" y="89"/>
                </a:cxn>
                <a:cxn ang="0">
                  <a:pos x="185" y="109"/>
                </a:cxn>
                <a:cxn ang="0">
                  <a:pos x="192" y="128"/>
                </a:cxn>
                <a:cxn ang="0">
                  <a:pos x="32" y="128"/>
                </a:cxn>
                <a:cxn ang="0">
                  <a:pos x="29" y="128"/>
                </a:cxn>
                <a:cxn ang="0">
                  <a:pos x="29" y="97"/>
                </a:cxn>
                <a:cxn ang="0">
                  <a:pos x="10" y="90"/>
                </a:cxn>
                <a:cxn ang="0">
                  <a:pos x="8" y="89"/>
                </a:cxn>
                <a:cxn ang="0">
                  <a:pos x="0" y="68"/>
                </a:cxn>
                <a:cxn ang="0">
                  <a:pos x="8" y="48"/>
                </a:cxn>
                <a:cxn ang="0">
                  <a:pos x="10" y="46"/>
                </a:cxn>
                <a:cxn ang="0">
                  <a:pos x="29" y="39"/>
                </a:cxn>
                <a:cxn ang="0">
                  <a:pos x="29" y="0"/>
                </a:cxn>
                <a:cxn ang="0">
                  <a:pos x="248" y="0"/>
                </a:cxn>
                <a:cxn ang="0">
                  <a:pos x="296" y="20"/>
                </a:cxn>
                <a:cxn ang="0">
                  <a:pos x="315" y="67"/>
                </a:cxn>
                <a:cxn ang="0">
                  <a:pos x="315" y="67"/>
                </a:cxn>
                <a:cxn ang="0">
                  <a:pos x="296" y="115"/>
                </a:cxn>
                <a:cxn ang="0">
                  <a:pos x="272" y="130"/>
                </a:cxn>
              </a:cxnLst>
              <a:rect l="0" t="0" r="r" b="b"/>
              <a:pathLst>
                <a:path w="315" h="130">
                  <a:moveTo>
                    <a:pt x="272" y="130"/>
                  </a:moveTo>
                  <a:cubicBezTo>
                    <a:pt x="267" y="129"/>
                    <a:pt x="262" y="128"/>
                    <a:pt x="256" y="128"/>
                  </a:cubicBezTo>
                  <a:cubicBezTo>
                    <a:pt x="236" y="128"/>
                    <a:pt x="236" y="128"/>
                    <a:pt x="236" y="128"/>
                  </a:cubicBezTo>
                  <a:cubicBezTo>
                    <a:pt x="241" y="123"/>
                    <a:pt x="243" y="117"/>
                    <a:pt x="243" y="109"/>
                  </a:cubicBezTo>
                  <a:cubicBezTo>
                    <a:pt x="243" y="101"/>
                    <a:pt x="240" y="95"/>
                    <a:pt x="235" y="89"/>
                  </a:cubicBezTo>
                  <a:cubicBezTo>
                    <a:pt x="229" y="83"/>
                    <a:pt x="222" y="80"/>
                    <a:pt x="214" y="80"/>
                  </a:cubicBezTo>
                  <a:cubicBezTo>
                    <a:pt x="206" y="80"/>
                    <a:pt x="199" y="83"/>
                    <a:pt x="194" y="89"/>
                  </a:cubicBezTo>
                  <a:cubicBezTo>
                    <a:pt x="188" y="95"/>
                    <a:pt x="185" y="101"/>
                    <a:pt x="185" y="109"/>
                  </a:cubicBezTo>
                  <a:cubicBezTo>
                    <a:pt x="185" y="117"/>
                    <a:pt x="188" y="123"/>
                    <a:pt x="19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1" y="128"/>
                    <a:pt x="30" y="128"/>
                    <a:pt x="29" y="12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2" y="97"/>
                    <a:pt x="15" y="95"/>
                    <a:pt x="10" y="90"/>
                  </a:cubicBezTo>
                  <a:cubicBezTo>
                    <a:pt x="9" y="90"/>
                    <a:pt x="9" y="89"/>
                    <a:pt x="8" y="89"/>
                  </a:cubicBezTo>
                  <a:cubicBezTo>
                    <a:pt x="3" y="83"/>
                    <a:pt x="0" y="76"/>
                    <a:pt x="0" y="68"/>
                  </a:cubicBezTo>
                  <a:cubicBezTo>
                    <a:pt x="0" y="60"/>
                    <a:pt x="3" y="53"/>
                    <a:pt x="8" y="48"/>
                  </a:cubicBezTo>
                  <a:cubicBezTo>
                    <a:pt x="9" y="47"/>
                    <a:pt x="9" y="47"/>
                    <a:pt x="10" y="46"/>
                  </a:cubicBezTo>
                  <a:cubicBezTo>
                    <a:pt x="15" y="42"/>
                    <a:pt x="22" y="39"/>
                    <a:pt x="29" y="3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67" y="0"/>
                    <a:pt x="283" y="7"/>
                    <a:pt x="296" y="20"/>
                  </a:cubicBezTo>
                  <a:cubicBezTo>
                    <a:pt x="309" y="33"/>
                    <a:pt x="315" y="48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86"/>
                    <a:pt x="309" y="102"/>
                    <a:pt x="296" y="115"/>
                  </a:cubicBezTo>
                  <a:cubicBezTo>
                    <a:pt x="289" y="122"/>
                    <a:pt x="281" y="127"/>
                    <a:pt x="272" y="130"/>
                  </a:cubicBezTo>
                  <a:close/>
                </a:path>
              </a:pathLst>
            </a:custGeom>
            <a:solidFill>
              <a:srgbClr val="7199AF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62" name="Freeform 15"/>
            <p:cNvSpPr/>
            <p:nvPr/>
          </p:nvSpPr>
          <p:spPr bwMode="auto">
            <a:xfrm>
              <a:off x="3430953" y="4611770"/>
              <a:ext cx="1416898" cy="810349"/>
            </a:xfrm>
            <a:custGeom>
              <a:avLst/>
              <a:gdLst/>
              <a:ahLst/>
              <a:cxnLst>
                <a:cxn ang="0">
                  <a:pos x="46" y="172"/>
                </a:cxn>
                <a:cxn ang="0">
                  <a:pos x="46" y="136"/>
                </a:cxn>
                <a:cxn ang="0">
                  <a:pos x="29" y="142"/>
                </a:cxn>
                <a:cxn ang="0">
                  <a:pos x="26" y="142"/>
                </a:cxn>
                <a:cxn ang="0">
                  <a:pos x="8" y="133"/>
                </a:cxn>
                <a:cxn ang="0">
                  <a:pos x="0" y="113"/>
                </a:cxn>
                <a:cxn ang="0">
                  <a:pos x="8" y="92"/>
                </a:cxn>
                <a:cxn ang="0">
                  <a:pos x="21" y="85"/>
                </a:cxn>
                <a:cxn ang="0">
                  <a:pos x="29" y="84"/>
                </a:cxn>
                <a:cxn ang="0">
                  <a:pos x="46" y="89"/>
                </a:cxn>
                <a:cxn ang="0">
                  <a:pos x="46" y="46"/>
                </a:cxn>
                <a:cxn ang="0">
                  <a:pos x="97" y="46"/>
                </a:cxn>
                <a:cxn ang="0">
                  <a:pos x="92" y="29"/>
                </a:cxn>
                <a:cxn ang="0">
                  <a:pos x="100" y="9"/>
                </a:cxn>
                <a:cxn ang="0">
                  <a:pos x="121" y="0"/>
                </a:cxn>
                <a:cxn ang="0">
                  <a:pos x="141" y="9"/>
                </a:cxn>
                <a:cxn ang="0">
                  <a:pos x="150" y="29"/>
                </a:cxn>
                <a:cxn ang="0">
                  <a:pos x="145" y="46"/>
                </a:cxn>
                <a:cxn ang="0">
                  <a:pos x="237" y="46"/>
                </a:cxn>
                <a:cxn ang="0">
                  <a:pos x="260" y="50"/>
                </a:cxn>
                <a:cxn ang="0">
                  <a:pos x="282" y="64"/>
                </a:cxn>
                <a:cxn ang="0">
                  <a:pos x="300" y="109"/>
                </a:cxn>
                <a:cxn ang="0">
                  <a:pos x="300" y="109"/>
                </a:cxn>
                <a:cxn ang="0">
                  <a:pos x="282" y="153"/>
                </a:cxn>
                <a:cxn ang="0">
                  <a:pos x="239" y="172"/>
                </a:cxn>
                <a:cxn ang="0">
                  <a:pos x="46" y="172"/>
                </a:cxn>
              </a:cxnLst>
              <a:rect l="0" t="0" r="r" b="b"/>
              <a:pathLst>
                <a:path w="300" h="172">
                  <a:moveTo>
                    <a:pt x="46" y="172"/>
                  </a:moveTo>
                  <a:cubicBezTo>
                    <a:pt x="46" y="136"/>
                    <a:pt x="46" y="136"/>
                    <a:pt x="46" y="136"/>
                  </a:cubicBezTo>
                  <a:cubicBezTo>
                    <a:pt x="41" y="140"/>
                    <a:pt x="35" y="142"/>
                    <a:pt x="29" y="142"/>
                  </a:cubicBezTo>
                  <a:cubicBezTo>
                    <a:pt x="28" y="142"/>
                    <a:pt x="27" y="142"/>
                    <a:pt x="26" y="142"/>
                  </a:cubicBezTo>
                  <a:cubicBezTo>
                    <a:pt x="19" y="141"/>
                    <a:pt x="13" y="138"/>
                    <a:pt x="8" y="133"/>
                  </a:cubicBezTo>
                  <a:cubicBezTo>
                    <a:pt x="3" y="127"/>
                    <a:pt x="0" y="121"/>
                    <a:pt x="0" y="113"/>
                  </a:cubicBezTo>
                  <a:cubicBezTo>
                    <a:pt x="0" y="105"/>
                    <a:pt x="3" y="98"/>
                    <a:pt x="8" y="92"/>
                  </a:cubicBezTo>
                  <a:cubicBezTo>
                    <a:pt x="12" y="88"/>
                    <a:pt x="16" y="86"/>
                    <a:pt x="21" y="85"/>
                  </a:cubicBezTo>
                  <a:cubicBezTo>
                    <a:pt x="24" y="84"/>
                    <a:pt x="26" y="84"/>
                    <a:pt x="29" y="84"/>
                  </a:cubicBezTo>
                  <a:cubicBezTo>
                    <a:pt x="35" y="84"/>
                    <a:pt x="41" y="85"/>
                    <a:pt x="46" y="89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4" y="41"/>
                    <a:pt x="92" y="35"/>
                    <a:pt x="92" y="29"/>
                  </a:cubicBezTo>
                  <a:cubicBezTo>
                    <a:pt x="92" y="21"/>
                    <a:pt x="95" y="15"/>
                    <a:pt x="100" y="9"/>
                  </a:cubicBezTo>
                  <a:cubicBezTo>
                    <a:pt x="106" y="3"/>
                    <a:pt x="113" y="0"/>
                    <a:pt x="121" y="0"/>
                  </a:cubicBezTo>
                  <a:cubicBezTo>
                    <a:pt x="129" y="0"/>
                    <a:pt x="136" y="3"/>
                    <a:pt x="141" y="9"/>
                  </a:cubicBezTo>
                  <a:cubicBezTo>
                    <a:pt x="147" y="15"/>
                    <a:pt x="150" y="21"/>
                    <a:pt x="150" y="29"/>
                  </a:cubicBezTo>
                  <a:cubicBezTo>
                    <a:pt x="150" y="35"/>
                    <a:pt x="148" y="41"/>
                    <a:pt x="145" y="46"/>
                  </a:cubicBezTo>
                  <a:cubicBezTo>
                    <a:pt x="237" y="46"/>
                    <a:pt x="237" y="46"/>
                    <a:pt x="237" y="46"/>
                  </a:cubicBezTo>
                  <a:cubicBezTo>
                    <a:pt x="245" y="46"/>
                    <a:pt x="253" y="47"/>
                    <a:pt x="260" y="50"/>
                  </a:cubicBezTo>
                  <a:cubicBezTo>
                    <a:pt x="268" y="53"/>
                    <a:pt x="275" y="57"/>
                    <a:pt x="282" y="64"/>
                  </a:cubicBezTo>
                  <a:cubicBezTo>
                    <a:pt x="294" y="76"/>
                    <a:pt x="300" y="91"/>
                    <a:pt x="300" y="109"/>
                  </a:cubicBezTo>
                  <a:cubicBezTo>
                    <a:pt x="300" y="109"/>
                    <a:pt x="300" y="109"/>
                    <a:pt x="300" y="109"/>
                  </a:cubicBezTo>
                  <a:cubicBezTo>
                    <a:pt x="300" y="126"/>
                    <a:pt x="294" y="141"/>
                    <a:pt x="282" y="153"/>
                  </a:cubicBezTo>
                  <a:cubicBezTo>
                    <a:pt x="270" y="165"/>
                    <a:pt x="255" y="171"/>
                    <a:pt x="239" y="172"/>
                  </a:cubicBezTo>
                  <a:lnTo>
                    <a:pt x="46" y="172"/>
                  </a:lnTo>
                  <a:close/>
                </a:path>
              </a:pathLst>
            </a:custGeom>
            <a:solidFill>
              <a:srgbClr val="94AAB7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31733" y="1190427"/>
            <a:ext cx="6123305" cy="4231640"/>
            <a:chOff x="2994273" y="646232"/>
            <a:chExt cx="6123305" cy="4231640"/>
          </a:xfrm>
        </p:grpSpPr>
        <p:sp useBgFill="1">
          <p:nvSpPr>
            <p:cNvPr id="35" name="文本框 34"/>
            <p:cNvSpPr txBox="1"/>
            <p:nvPr/>
          </p:nvSpPr>
          <p:spPr>
            <a:xfrm>
              <a:off x="4268083" y="646232"/>
              <a:ext cx="3578578" cy="583565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pPr algn="ctr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结论与心得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7" name="文本框 6"/>
            <p:cNvSpPr txBox="1"/>
            <p:nvPr/>
          </p:nvSpPr>
          <p:spPr>
            <a:xfrm>
              <a:off x="2994273" y="1554917"/>
              <a:ext cx="6123305" cy="3322955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pPr algn="ctr">
                <a:lnSpc>
                  <a:spcPts val="28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在进行程序设计的过程中，首先设计好菜单及需要的各个函数，后展开分支逐个编写函数。由于对结构体不熟悉，在编写成绩录入的过程中出现的问题很多，比如第一个同学的成绩无法显示，或是直接结束程序等等。由于尚未学习文件内容，选做文件难度过高，若使用文件操作可使该程序可读写文件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>
                <a:lnSpc>
                  <a:spcPts val="28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，操作更加方便。编写程序的过程中解决每一个bug是最大的乐趣所在，但过程是无比枯燥，只有沉下心才可以使程序问题减少，提高编写速度。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888088" y="1941689"/>
            <a:ext cx="7545022" cy="3872089"/>
            <a:chOff x="4888088" y="1941689"/>
            <a:chExt cx="7545022" cy="3872089"/>
          </a:xfrm>
        </p:grpSpPr>
        <p:grpSp>
          <p:nvGrpSpPr>
            <p:cNvPr id="17" name="组合 16"/>
            <p:cNvGrpSpPr/>
            <p:nvPr/>
          </p:nvGrpSpPr>
          <p:grpSpPr>
            <a:xfrm>
              <a:off x="4888088" y="2350722"/>
              <a:ext cx="7545022" cy="2156557"/>
              <a:chOff x="4888088" y="2328586"/>
              <a:chExt cx="7545022" cy="2156557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418666" y="2328586"/>
                <a:ext cx="2551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i="1" spc="300" dirty="0" smtClean="0">
                    <a:solidFill>
                      <a:srgbClr val="4B7085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2030</a:t>
                </a:r>
                <a:endParaRPr lang="zh-CN" altLang="en-US" sz="3600" i="1" spc="300" dirty="0">
                  <a:solidFill>
                    <a:srgbClr val="4B7085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888089" y="2889956"/>
                <a:ext cx="7303911" cy="1240598"/>
              </a:xfrm>
              <a:custGeom>
                <a:avLst/>
                <a:gdLst>
                  <a:gd name="connsiteX0" fmla="*/ 0 w 6716889"/>
                  <a:gd name="connsiteY0" fmla="*/ 0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0 w 6716889"/>
                  <a:gd name="connsiteY4" fmla="*/ 0 h 1557866"/>
                  <a:gd name="connsiteX0-1" fmla="*/ 790222 w 6716889"/>
                  <a:gd name="connsiteY0-2" fmla="*/ 11288 h 1557866"/>
                  <a:gd name="connsiteX1-3" fmla="*/ 6716889 w 6716889"/>
                  <a:gd name="connsiteY1-4" fmla="*/ 0 h 1557866"/>
                  <a:gd name="connsiteX2-5" fmla="*/ 6716889 w 6716889"/>
                  <a:gd name="connsiteY2-6" fmla="*/ 1557866 h 1557866"/>
                  <a:gd name="connsiteX3-7" fmla="*/ 0 w 6716889"/>
                  <a:gd name="connsiteY3-8" fmla="*/ 1557866 h 1557866"/>
                  <a:gd name="connsiteX4-9" fmla="*/ 790222 w 6716889"/>
                  <a:gd name="connsiteY4-10" fmla="*/ 11288 h 1557866"/>
                  <a:gd name="connsiteX0-11" fmla="*/ 925689 w 6716889"/>
                  <a:gd name="connsiteY0-12" fmla="*/ 11288 h 1557866"/>
                  <a:gd name="connsiteX1-13" fmla="*/ 6716889 w 6716889"/>
                  <a:gd name="connsiteY1-14" fmla="*/ 0 h 1557866"/>
                  <a:gd name="connsiteX2-15" fmla="*/ 6716889 w 6716889"/>
                  <a:gd name="connsiteY2-16" fmla="*/ 1557866 h 1557866"/>
                  <a:gd name="connsiteX3-17" fmla="*/ 0 w 6716889"/>
                  <a:gd name="connsiteY3-18" fmla="*/ 1557866 h 1557866"/>
                  <a:gd name="connsiteX4-19" fmla="*/ 925689 w 6716889"/>
                  <a:gd name="connsiteY4-20" fmla="*/ 11288 h 1557866"/>
                  <a:gd name="connsiteX0-21" fmla="*/ 790222 w 6716889"/>
                  <a:gd name="connsiteY0-22" fmla="*/ 11288 h 1557866"/>
                  <a:gd name="connsiteX1-23" fmla="*/ 6716889 w 6716889"/>
                  <a:gd name="connsiteY1-24" fmla="*/ 0 h 1557866"/>
                  <a:gd name="connsiteX2-25" fmla="*/ 6716889 w 6716889"/>
                  <a:gd name="connsiteY2-26" fmla="*/ 1557866 h 1557866"/>
                  <a:gd name="connsiteX3-27" fmla="*/ 0 w 6716889"/>
                  <a:gd name="connsiteY3-28" fmla="*/ 1557866 h 1557866"/>
                  <a:gd name="connsiteX4-29" fmla="*/ 790222 w 6716889"/>
                  <a:gd name="connsiteY4-30" fmla="*/ 11288 h 1557866"/>
                  <a:gd name="connsiteX0-31" fmla="*/ 711200 w 6716889"/>
                  <a:gd name="connsiteY0-32" fmla="*/ 22577 h 1557866"/>
                  <a:gd name="connsiteX1-33" fmla="*/ 6716889 w 6716889"/>
                  <a:gd name="connsiteY1-34" fmla="*/ 0 h 1557866"/>
                  <a:gd name="connsiteX2-35" fmla="*/ 6716889 w 6716889"/>
                  <a:gd name="connsiteY2-36" fmla="*/ 1557866 h 1557866"/>
                  <a:gd name="connsiteX3-37" fmla="*/ 0 w 6716889"/>
                  <a:gd name="connsiteY3-38" fmla="*/ 1557866 h 1557866"/>
                  <a:gd name="connsiteX4-39" fmla="*/ 711200 w 6716889"/>
                  <a:gd name="connsiteY4-40" fmla="*/ 22577 h 1557866"/>
                  <a:gd name="connsiteX0-41" fmla="*/ 575734 w 6716889"/>
                  <a:gd name="connsiteY0-42" fmla="*/ 22577 h 1557866"/>
                  <a:gd name="connsiteX1-43" fmla="*/ 6716889 w 6716889"/>
                  <a:gd name="connsiteY1-44" fmla="*/ 0 h 1557866"/>
                  <a:gd name="connsiteX2-45" fmla="*/ 6716889 w 6716889"/>
                  <a:gd name="connsiteY2-46" fmla="*/ 1557866 h 1557866"/>
                  <a:gd name="connsiteX3-47" fmla="*/ 0 w 6716889"/>
                  <a:gd name="connsiteY3-48" fmla="*/ 1557866 h 1557866"/>
                  <a:gd name="connsiteX4-49" fmla="*/ 575734 w 6716889"/>
                  <a:gd name="connsiteY4-50" fmla="*/ 22577 h 1557866"/>
                  <a:gd name="connsiteX0-51" fmla="*/ 541867 w 6716889"/>
                  <a:gd name="connsiteY0-52" fmla="*/ 22577 h 1557866"/>
                  <a:gd name="connsiteX1-53" fmla="*/ 6716889 w 6716889"/>
                  <a:gd name="connsiteY1-54" fmla="*/ 0 h 1557866"/>
                  <a:gd name="connsiteX2-55" fmla="*/ 6716889 w 6716889"/>
                  <a:gd name="connsiteY2-56" fmla="*/ 1557866 h 1557866"/>
                  <a:gd name="connsiteX3-57" fmla="*/ 0 w 6716889"/>
                  <a:gd name="connsiteY3-58" fmla="*/ 1557866 h 1557866"/>
                  <a:gd name="connsiteX4-59" fmla="*/ 541867 w 6716889"/>
                  <a:gd name="connsiteY4-60" fmla="*/ 22577 h 1557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716889" h="1557866">
                    <a:moveTo>
                      <a:pt x="541867" y="22577"/>
                    </a:moveTo>
                    <a:lnTo>
                      <a:pt x="6716889" y="0"/>
                    </a:lnTo>
                    <a:lnTo>
                      <a:pt x="6716889" y="1557866"/>
                    </a:lnTo>
                    <a:lnTo>
                      <a:pt x="0" y="1557866"/>
                    </a:lnTo>
                    <a:lnTo>
                      <a:pt x="541867" y="22577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418666" y="3059879"/>
                <a:ext cx="61298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400" dirty="0">
                    <a:solidFill>
                      <a:srgbClr val="EEF2F4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感谢您的观赏</a:t>
                </a:r>
                <a:endParaRPr lang="zh-CN" altLang="en-US" sz="5400" dirty="0">
                  <a:solidFill>
                    <a:srgbClr val="EEF2F4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888088" y="4115811"/>
                <a:ext cx="7545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spc="1600" dirty="0">
                    <a:solidFill>
                      <a:srgbClr val="4B7085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THANKS FOR WATCHING</a:t>
                </a:r>
                <a:endParaRPr lang="zh-CN" altLang="en-US" i="1" spc="16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sp useBgFill="1">
          <p:nvSpPr>
            <p:cNvPr id="2" name="矩形 1"/>
            <p:cNvSpPr/>
            <p:nvPr/>
          </p:nvSpPr>
          <p:spPr>
            <a:xfrm>
              <a:off x="11413067" y="1941689"/>
              <a:ext cx="327378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pan dir="d"/>
      </p:transition>
    </mc:Choice>
    <mc:Fallback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65328" y="1223382"/>
            <a:ext cx="4415695" cy="4411236"/>
            <a:chOff x="965328" y="1223382"/>
            <a:chExt cx="4415695" cy="4411236"/>
          </a:xfrm>
        </p:grpSpPr>
        <p:sp>
          <p:nvSpPr>
            <p:cNvPr id="5" name="Arc 17"/>
            <p:cNvSpPr/>
            <p:nvPr/>
          </p:nvSpPr>
          <p:spPr>
            <a:xfrm rot="11931966">
              <a:off x="965328" y="2057000"/>
              <a:ext cx="2166463" cy="2166463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</a:endParaRPr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215588" y="1831934"/>
              <a:ext cx="2409700" cy="2409696"/>
              <a:chOff x="953424" y="1486519"/>
              <a:chExt cx="2228412" cy="2228408"/>
            </a:xfrm>
            <a:solidFill>
              <a:srgbClr val="4B7085"/>
            </a:solidFill>
          </p:grpSpPr>
          <p:sp>
            <p:nvSpPr>
              <p:cNvPr id="22" name="Freeform 5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6481" tIns="548640" rIns="356481" bIns="436755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000" kern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3" name="Oval 6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197761" y="3079037"/>
              <a:ext cx="2047438" cy="2047434"/>
              <a:chOff x="953424" y="1486519"/>
              <a:chExt cx="2228412" cy="2228408"/>
            </a:xfrm>
            <a:solidFill>
              <a:srgbClr val="4B7085"/>
            </a:solidFill>
          </p:grpSpPr>
          <p:sp>
            <p:nvSpPr>
              <p:cNvPr id="20" name="Freeform 8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6481" tIns="548640" rIns="356481" bIns="436755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000" kern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1" name="Oval 9"/>
              <p:cNvSpPr/>
              <p:nvPr/>
            </p:nvSpPr>
            <p:spPr>
              <a:xfrm>
                <a:off x="1335155" y="1868251"/>
                <a:ext cx="1464952" cy="1464946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8" name="Group 10"/>
            <p:cNvGrpSpPr/>
            <p:nvPr/>
          </p:nvGrpSpPr>
          <p:grpSpPr>
            <a:xfrm>
              <a:off x="1653442" y="4071762"/>
              <a:ext cx="1562858" cy="1562856"/>
              <a:chOff x="953424" y="1486519"/>
              <a:chExt cx="2228412" cy="2228408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8" name="Freeform 11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6481" tIns="548640" rIns="356481" bIns="436755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000" kern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9" name="Oval 12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9" name="Group 13"/>
            <p:cNvGrpSpPr/>
            <p:nvPr/>
          </p:nvGrpSpPr>
          <p:grpSpPr>
            <a:xfrm>
              <a:off x="3224664" y="1376443"/>
              <a:ext cx="1528453" cy="1528451"/>
              <a:chOff x="953424" y="1486519"/>
              <a:chExt cx="2228412" cy="2228408"/>
            </a:xfrm>
            <a:solidFill>
              <a:srgbClr val="B4C7E7"/>
            </a:solidFill>
          </p:grpSpPr>
          <p:sp>
            <p:nvSpPr>
              <p:cNvPr id="16" name="Freeform 14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6481" tIns="548640" rIns="356481" bIns="436755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000" kern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" name="Oval 15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印品黑体" panose="00000500000000000000" pitchFamily="2" charset="-122"/>
                </a:endParaRPr>
              </a:p>
            </p:txBody>
          </p:sp>
        </p:grpSp>
        <p:sp>
          <p:nvSpPr>
            <p:cNvPr id="10" name="Arc 16"/>
            <p:cNvSpPr/>
            <p:nvPr/>
          </p:nvSpPr>
          <p:spPr>
            <a:xfrm rot="19051047">
              <a:off x="2890960" y="1223382"/>
              <a:ext cx="2166462" cy="2166463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1" name="Arc 38"/>
            <p:cNvSpPr/>
            <p:nvPr/>
          </p:nvSpPr>
          <p:spPr>
            <a:xfrm rot="5691386">
              <a:off x="3214560" y="3133814"/>
              <a:ext cx="2166463" cy="2166462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2" name="Freeform 42"/>
            <p:cNvSpPr>
              <a:spLocks noEditPoints="1"/>
            </p:cNvSpPr>
            <p:nvPr/>
          </p:nvSpPr>
          <p:spPr bwMode="auto">
            <a:xfrm>
              <a:off x="2034468" y="2732638"/>
              <a:ext cx="788221" cy="678469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3" name="Freeform 152"/>
            <p:cNvSpPr>
              <a:spLocks noEditPoints="1"/>
            </p:cNvSpPr>
            <p:nvPr/>
          </p:nvSpPr>
          <p:spPr bwMode="auto">
            <a:xfrm>
              <a:off x="3694848" y="1884291"/>
              <a:ext cx="581645" cy="53751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4" name="Freeform 144"/>
            <p:cNvSpPr>
              <a:spLocks noEditPoints="1"/>
            </p:cNvSpPr>
            <p:nvPr/>
          </p:nvSpPr>
          <p:spPr bwMode="auto">
            <a:xfrm>
              <a:off x="2162415" y="4589671"/>
              <a:ext cx="542492" cy="4207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5" name="Freeform 234"/>
            <p:cNvSpPr/>
            <p:nvPr/>
          </p:nvSpPr>
          <p:spPr bwMode="auto">
            <a:xfrm>
              <a:off x="3950359" y="3830737"/>
              <a:ext cx="543448" cy="550842"/>
            </a:xfrm>
            <a:custGeom>
              <a:avLst/>
              <a:gdLst/>
              <a:ahLst/>
              <a:cxnLst>
                <a:cxn ang="0">
                  <a:pos x="66" y="25"/>
                </a:cxn>
                <a:cxn ang="0">
                  <a:pos x="51" y="40"/>
                </a:cxn>
                <a:cxn ang="0">
                  <a:pos x="57" y="46"/>
                </a:cxn>
                <a:cxn ang="0">
                  <a:pos x="51" y="52"/>
                </a:cxn>
                <a:cxn ang="0">
                  <a:pos x="20" y="55"/>
                </a:cxn>
                <a:cxn ang="0">
                  <a:pos x="7" y="69"/>
                </a:cxn>
                <a:cxn ang="0">
                  <a:pos x="0" y="69"/>
                </a:cxn>
                <a:cxn ang="0">
                  <a:pos x="0" y="62"/>
                </a:cxn>
                <a:cxn ang="0">
                  <a:pos x="14" y="48"/>
                </a:cxn>
                <a:cxn ang="0">
                  <a:pos x="17" y="18"/>
                </a:cxn>
                <a:cxn ang="0">
                  <a:pos x="23" y="12"/>
                </a:cxn>
                <a:cxn ang="0">
                  <a:pos x="29" y="17"/>
                </a:cxn>
                <a:cxn ang="0">
                  <a:pos x="44" y="2"/>
                </a:cxn>
                <a:cxn ang="0">
                  <a:pos x="51" y="2"/>
                </a:cxn>
                <a:cxn ang="0">
                  <a:pos x="51" y="9"/>
                </a:cxn>
                <a:cxn ang="0">
                  <a:pos x="35" y="24"/>
                </a:cxn>
                <a:cxn ang="0">
                  <a:pos x="44" y="33"/>
                </a:cxn>
                <a:cxn ang="0">
                  <a:pos x="60" y="18"/>
                </a:cxn>
                <a:cxn ang="0">
                  <a:pos x="66" y="18"/>
                </a:cxn>
                <a:cxn ang="0">
                  <a:pos x="66" y="25"/>
                </a:cxn>
              </a:cxnLst>
              <a:rect l="0" t="0" r="r" b="b"/>
              <a:pathLst>
                <a:path w="68" h="69">
                  <a:moveTo>
                    <a:pt x="66" y="25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42" y="60"/>
                    <a:pt x="30" y="61"/>
                    <a:pt x="20" y="55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7" y="39"/>
                    <a:pt x="8" y="26"/>
                    <a:pt x="17" y="1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4"/>
                    <a:pt x="52" y="7"/>
                    <a:pt x="51" y="9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6"/>
                    <a:pt x="64" y="16"/>
                    <a:pt x="66" y="18"/>
                  </a:cubicBezTo>
                  <a:cubicBezTo>
                    <a:pt x="68" y="20"/>
                    <a:pt x="68" y="23"/>
                    <a:pt x="66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5961004" y="1946553"/>
            <a:ext cx="6230996" cy="830997"/>
            <a:chOff x="5961004" y="2421810"/>
            <a:chExt cx="6230996" cy="830997"/>
          </a:xfrm>
        </p:grpSpPr>
        <p:sp>
          <p:nvSpPr>
            <p:cNvPr id="30" name="文本框 29"/>
            <p:cNvSpPr txBox="1"/>
            <p:nvPr/>
          </p:nvSpPr>
          <p:spPr>
            <a:xfrm>
              <a:off x="5961004" y="2421810"/>
              <a:ext cx="13141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01</a:t>
              </a:r>
              <a:endParaRPr lang="zh-CN" altLang="en-US" sz="4800" spc="300" dirty="0">
                <a:solidFill>
                  <a:srgbClr val="4B7085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942141" y="2598727"/>
              <a:ext cx="357857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项目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介绍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6942141" y="3183288"/>
              <a:ext cx="5249859" cy="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5961004" y="3679143"/>
            <a:ext cx="6230996" cy="830997"/>
            <a:chOff x="5961004" y="2421810"/>
            <a:chExt cx="6230996" cy="830997"/>
          </a:xfrm>
        </p:grpSpPr>
        <p:sp>
          <p:nvSpPr>
            <p:cNvPr id="40" name="文本框 39"/>
            <p:cNvSpPr txBox="1"/>
            <p:nvPr/>
          </p:nvSpPr>
          <p:spPr>
            <a:xfrm>
              <a:off x="5961004" y="2421810"/>
              <a:ext cx="13141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02</a:t>
              </a:r>
              <a:endParaRPr lang="zh-CN" altLang="en-US" sz="4800" spc="300" dirty="0">
                <a:solidFill>
                  <a:srgbClr val="4B7085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942141" y="2598727"/>
              <a:ext cx="357857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总体设计</a:t>
              </a:r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6942141" y="3183288"/>
              <a:ext cx="5249859" cy="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 flipH="1">
            <a:off x="1083310" y="3487420"/>
            <a:ext cx="730631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为老师设计一个学生成绩管理系统。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整个程序应有系统欢迎界面、说明和帮助文文件功能，为便于教师验证，用户登录（密码验证）功能模块的密码统一设为学号后两位。封面上应标明软件名称、版本号、编程者姓名、班级、完成日期。所有要求用户输入处都应有适当的人机对话。整个程序设计应按模块化设计的要求，分模块设计和调试，再完成整个系统的调试。每一模块运行结束都应回到主菜单或返回上一级菜单，正常情况下只能从主菜单中退出，且正常退出后应有适当的告别辞。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7254" y="1242362"/>
            <a:ext cx="4443663" cy="3872089"/>
            <a:chOff x="-17254" y="1242362"/>
            <a:chExt cx="4443663" cy="3872089"/>
          </a:xfrm>
        </p:grpSpPr>
        <p:sp>
          <p:nvSpPr>
            <p:cNvPr id="29" name="矩形 13"/>
            <p:cNvSpPr/>
            <p:nvPr/>
          </p:nvSpPr>
          <p:spPr>
            <a:xfrm flipH="1">
              <a:off x="-17254" y="1973619"/>
              <a:ext cx="4443663" cy="1240598"/>
            </a:xfrm>
            <a:custGeom>
              <a:avLst/>
              <a:gdLst>
                <a:gd name="connsiteX0" fmla="*/ 0 w 6716889"/>
                <a:gd name="connsiteY0" fmla="*/ 0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0 w 6716889"/>
                <a:gd name="connsiteY4" fmla="*/ 0 h 1557866"/>
                <a:gd name="connsiteX0-1" fmla="*/ 790222 w 6716889"/>
                <a:gd name="connsiteY0-2" fmla="*/ 11288 h 1557866"/>
                <a:gd name="connsiteX1-3" fmla="*/ 6716889 w 6716889"/>
                <a:gd name="connsiteY1-4" fmla="*/ 0 h 1557866"/>
                <a:gd name="connsiteX2-5" fmla="*/ 6716889 w 6716889"/>
                <a:gd name="connsiteY2-6" fmla="*/ 1557866 h 1557866"/>
                <a:gd name="connsiteX3-7" fmla="*/ 0 w 6716889"/>
                <a:gd name="connsiteY3-8" fmla="*/ 1557866 h 1557866"/>
                <a:gd name="connsiteX4-9" fmla="*/ 790222 w 6716889"/>
                <a:gd name="connsiteY4-10" fmla="*/ 11288 h 1557866"/>
                <a:gd name="connsiteX0-11" fmla="*/ 925689 w 6716889"/>
                <a:gd name="connsiteY0-12" fmla="*/ 11288 h 1557866"/>
                <a:gd name="connsiteX1-13" fmla="*/ 6716889 w 6716889"/>
                <a:gd name="connsiteY1-14" fmla="*/ 0 h 1557866"/>
                <a:gd name="connsiteX2-15" fmla="*/ 6716889 w 6716889"/>
                <a:gd name="connsiteY2-16" fmla="*/ 1557866 h 1557866"/>
                <a:gd name="connsiteX3-17" fmla="*/ 0 w 6716889"/>
                <a:gd name="connsiteY3-18" fmla="*/ 1557866 h 1557866"/>
                <a:gd name="connsiteX4-19" fmla="*/ 925689 w 6716889"/>
                <a:gd name="connsiteY4-20" fmla="*/ 11288 h 1557866"/>
                <a:gd name="connsiteX0-21" fmla="*/ 790222 w 6716889"/>
                <a:gd name="connsiteY0-22" fmla="*/ 11288 h 1557866"/>
                <a:gd name="connsiteX1-23" fmla="*/ 6716889 w 6716889"/>
                <a:gd name="connsiteY1-24" fmla="*/ 0 h 1557866"/>
                <a:gd name="connsiteX2-25" fmla="*/ 6716889 w 6716889"/>
                <a:gd name="connsiteY2-26" fmla="*/ 1557866 h 1557866"/>
                <a:gd name="connsiteX3-27" fmla="*/ 0 w 6716889"/>
                <a:gd name="connsiteY3-28" fmla="*/ 1557866 h 1557866"/>
                <a:gd name="connsiteX4-29" fmla="*/ 790222 w 6716889"/>
                <a:gd name="connsiteY4-30" fmla="*/ 11288 h 1557866"/>
                <a:gd name="connsiteX0-31" fmla="*/ 711200 w 6716889"/>
                <a:gd name="connsiteY0-32" fmla="*/ 22577 h 1557866"/>
                <a:gd name="connsiteX1-33" fmla="*/ 6716889 w 6716889"/>
                <a:gd name="connsiteY1-34" fmla="*/ 0 h 1557866"/>
                <a:gd name="connsiteX2-35" fmla="*/ 6716889 w 6716889"/>
                <a:gd name="connsiteY2-36" fmla="*/ 1557866 h 1557866"/>
                <a:gd name="connsiteX3-37" fmla="*/ 0 w 6716889"/>
                <a:gd name="connsiteY3-38" fmla="*/ 1557866 h 1557866"/>
                <a:gd name="connsiteX4-39" fmla="*/ 711200 w 6716889"/>
                <a:gd name="connsiteY4-40" fmla="*/ 22577 h 1557866"/>
                <a:gd name="connsiteX0-41" fmla="*/ 575734 w 6716889"/>
                <a:gd name="connsiteY0-42" fmla="*/ 22577 h 1557866"/>
                <a:gd name="connsiteX1-43" fmla="*/ 6716889 w 6716889"/>
                <a:gd name="connsiteY1-44" fmla="*/ 0 h 1557866"/>
                <a:gd name="connsiteX2-45" fmla="*/ 6716889 w 6716889"/>
                <a:gd name="connsiteY2-46" fmla="*/ 1557866 h 1557866"/>
                <a:gd name="connsiteX3-47" fmla="*/ 0 w 6716889"/>
                <a:gd name="connsiteY3-48" fmla="*/ 1557866 h 1557866"/>
                <a:gd name="connsiteX4-49" fmla="*/ 575734 w 6716889"/>
                <a:gd name="connsiteY4-50" fmla="*/ 22577 h 1557866"/>
                <a:gd name="connsiteX0-51" fmla="*/ 541867 w 6716889"/>
                <a:gd name="connsiteY0-52" fmla="*/ 22577 h 1557866"/>
                <a:gd name="connsiteX1-53" fmla="*/ 6716889 w 6716889"/>
                <a:gd name="connsiteY1-54" fmla="*/ 0 h 1557866"/>
                <a:gd name="connsiteX2-55" fmla="*/ 6716889 w 6716889"/>
                <a:gd name="connsiteY2-56" fmla="*/ 1557866 h 1557866"/>
                <a:gd name="connsiteX3-57" fmla="*/ 0 w 6716889"/>
                <a:gd name="connsiteY3-58" fmla="*/ 1557866 h 1557866"/>
                <a:gd name="connsiteX4-59" fmla="*/ 541867 w 6716889"/>
                <a:gd name="connsiteY4-60" fmla="*/ 22577 h 15578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716889" h="1557866">
                  <a:moveTo>
                    <a:pt x="541867" y="22577"/>
                  </a:moveTo>
                  <a:lnTo>
                    <a:pt x="6716889" y="0"/>
                  </a:lnTo>
                  <a:lnTo>
                    <a:pt x="6716889" y="1557866"/>
                  </a:lnTo>
                  <a:lnTo>
                    <a:pt x="0" y="1557866"/>
                  </a:lnTo>
                  <a:lnTo>
                    <a:pt x="541867" y="22577"/>
                  </a:lnTo>
                  <a:close/>
                </a:path>
              </a:pathLst>
            </a:custGeom>
            <a:solidFill>
              <a:srgbClr val="4B7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flipH="1">
              <a:off x="778909" y="2159549"/>
              <a:ext cx="319594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5400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项目</a:t>
              </a:r>
              <a:r>
                <a:rPr lang="zh-CN" altLang="en-US" sz="5400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介绍</a:t>
              </a:r>
              <a:endParaRPr lang="zh-CN" altLang="en-US" sz="5400" dirty="0">
                <a:solidFill>
                  <a:srgbClr val="EEF2F4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 useBgFill="1">
          <p:nvSpPr>
            <p:cNvPr id="38" name="矩形 37"/>
            <p:cNvSpPr/>
            <p:nvPr/>
          </p:nvSpPr>
          <p:spPr>
            <a:xfrm flipH="1">
              <a:off x="266147" y="1242362"/>
              <a:ext cx="327378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flipH="1">
            <a:off x="5744041" y="0"/>
            <a:ext cx="10120163" cy="6858000"/>
            <a:chOff x="0" y="0"/>
            <a:chExt cx="5654843" cy="68580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直角三角形 5"/>
            <p:cNvSpPr/>
            <p:nvPr/>
          </p:nvSpPr>
          <p:spPr>
            <a:xfrm flipV="1">
              <a:off x="0" y="0"/>
              <a:ext cx="2550695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264695" y="0"/>
              <a:ext cx="2863516" cy="6858000"/>
            </a:xfrm>
            <a:prstGeom prst="parallelogram">
              <a:avLst>
                <a:gd name="adj" fmla="val 880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866274" y="0"/>
              <a:ext cx="2863516" cy="6858000"/>
            </a:xfrm>
            <a:prstGeom prst="parallelogram">
              <a:avLst>
                <a:gd name="adj" fmla="val 880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467853" y="0"/>
              <a:ext cx="4186990" cy="6858000"/>
            </a:xfrm>
            <a:prstGeom prst="parallelogram">
              <a:avLst>
                <a:gd name="adj" fmla="val 60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1" y="0"/>
            <a:ext cx="1420491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4088130" y="3503295"/>
            <a:ext cx="7652385" cy="296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设计思路：通过switch编写菜单系统，展开分支，编写各个函数；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ts val="28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设计目标：该学生成绩管理系统中，首先通过输入密码进入系统，使用键盘按键进行操作，包含功能菜单选择界面、成绩信息录入（可检验该学号是否重复）、成绩信息查询（通过学号或姓名查询）、成绩信息编辑（可修改或删除，也可检验学号是否重复）、成绩信息统计、学生信息显示以及绩点计算功能。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1509" y="0"/>
            <a:ext cx="1420491" cy="646232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-3831896" y="0"/>
            <a:ext cx="10104120" cy="6858000"/>
            <a:chOff x="0" y="0"/>
            <a:chExt cx="5654843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4" name="直角三角形 23"/>
            <p:cNvSpPr/>
            <p:nvPr/>
          </p:nvSpPr>
          <p:spPr>
            <a:xfrm flipV="1">
              <a:off x="0" y="0"/>
              <a:ext cx="2550695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264695" y="0"/>
              <a:ext cx="2863516" cy="6858000"/>
            </a:xfrm>
            <a:prstGeom prst="parallelogram">
              <a:avLst>
                <a:gd name="adj" fmla="val 880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866274" y="0"/>
              <a:ext cx="2863516" cy="6858000"/>
            </a:xfrm>
            <a:prstGeom prst="parallelogram">
              <a:avLst>
                <a:gd name="adj" fmla="val 880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1467853" y="0"/>
              <a:ext cx="4186990" cy="6858000"/>
            </a:xfrm>
            <a:prstGeom prst="parallelogram">
              <a:avLst>
                <a:gd name="adj" fmla="val 60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748337" y="1159632"/>
            <a:ext cx="4443663" cy="3872089"/>
            <a:chOff x="7748337" y="1159632"/>
            <a:chExt cx="4443663" cy="3872089"/>
          </a:xfrm>
        </p:grpSpPr>
        <p:grpSp>
          <p:nvGrpSpPr>
            <p:cNvPr id="3" name="组合 2"/>
            <p:cNvGrpSpPr/>
            <p:nvPr/>
          </p:nvGrpSpPr>
          <p:grpSpPr>
            <a:xfrm>
              <a:off x="7748337" y="1973619"/>
              <a:ext cx="4443663" cy="1240598"/>
              <a:chOff x="7748337" y="1973619"/>
              <a:chExt cx="4443663" cy="1240598"/>
            </a:xfrm>
          </p:grpSpPr>
          <p:sp>
            <p:nvSpPr>
              <p:cNvPr id="45" name="矩形 13"/>
              <p:cNvSpPr/>
              <p:nvPr/>
            </p:nvSpPr>
            <p:spPr>
              <a:xfrm>
                <a:off x="7748337" y="1973619"/>
                <a:ext cx="4443663" cy="1240598"/>
              </a:xfrm>
              <a:custGeom>
                <a:avLst/>
                <a:gdLst>
                  <a:gd name="connsiteX0" fmla="*/ 0 w 6716889"/>
                  <a:gd name="connsiteY0" fmla="*/ 0 h 1557866"/>
                  <a:gd name="connsiteX1" fmla="*/ 6716889 w 6716889"/>
                  <a:gd name="connsiteY1" fmla="*/ 0 h 1557866"/>
                  <a:gd name="connsiteX2" fmla="*/ 6716889 w 6716889"/>
                  <a:gd name="connsiteY2" fmla="*/ 1557866 h 1557866"/>
                  <a:gd name="connsiteX3" fmla="*/ 0 w 6716889"/>
                  <a:gd name="connsiteY3" fmla="*/ 1557866 h 1557866"/>
                  <a:gd name="connsiteX4" fmla="*/ 0 w 6716889"/>
                  <a:gd name="connsiteY4" fmla="*/ 0 h 1557866"/>
                  <a:gd name="connsiteX0-1" fmla="*/ 790222 w 6716889"/>
                  <a:gd name="connsiteY0-2" fmla="*/ 11288 h 1557866"/>
                  <a:gd name="connsiteX1-3" fmla="*/ 6716889 w 6716889"/>
                  <a:gd name="connsiteY1-4" fmla="*/ 0 h 1557866"/>
                  <a:gd name="connsiteX2-5" fmla="*/ 6716889 w 6716889"/>
                  <a:gd name="connsiteY2-6" fmla="*/ 1557866 h 1557866"/>
                  <a:gd name="connsiteX3-7" fmla="*/ 0 w 6716889"/>
                  <a:gd name="connsiteY3-8" fmla="*/ 1557866 h 1557866"/>
                  <a:gd name="connsiteX4-9" fmla="*/ 790222 w 6716889"/>
                  <a:gd name="connsiteY4-10" fmla="*/ 11288 h 1557866"/>
                  <a:gd name="connsiteX0-11" fmla="*/ 925689 w 6716889"/>
                  <a:gd name="connsiteY0-12" fmla="*/ 11288 h 1557866"/>
                  <a:gd name="connsiteX1-13" fmla="*/ 6716889 w 6716889"/>
                  <a:gd name="connsiteY1-14" fmla="*/ 0 h 1557866"/>
                  <a:gd name="connsiteX2-15" fmla="*/ 6716889 w 6716889"/>
                  <a:gd name="connsiteY2-16" fmla="*/ 1557866 h 1557866"/>
                  <a:gd name="connsiteX3-17" fmla="*/ 0 w 6716889"/>
                  <a:gd name="connsiteY3-18" fmla="*/ 1557866 h 1557866"/>
                  <a:gd name="connsiteX4-19" fmla="*/ 925689 w 6716889"/>
                  <a:gd name="connsiteY4-20" fmla="*/ 11288 h 1557866"/>
                  <a:gd name="connsiteX0-21" fmla="*/ 790222 w 6716889"/>
                  <a:gd name="connsiteY0-22" fmla="*/ 11288 h 1557866"/>
                  <a:gd name="connsiteX1-23" fmla="*/ 6716889 w 6716889"/>
                  <a:gd name="connsiteY1-24" fmla="*/ 0 h 1557866"/>
                  <a:gd name="connsiteX2-25" fmla="*/ 6716889 w 6716889"/>
                  <a:gd name="connsiteY2-26" fmla="*/ 1557866 h 1557866"/>
                  <a:gd name="connsiteX3-27" fmla="*/ 0 w 6716889"/>
                  <a:gd name="connsiteY3-28" fmla="*/ 1557866 h 1557866"/>
                  <a:gd name="connsiteX4-29" fmla="*/ 790222 w 6716889"/>
                  <a:gd name="connsiteY4-30" fmla="*/ 11288 h 1557866"/>
                  <a:gd name="connsiteX0-31" fmla="*/ 711200 w 6716889"/>
                  <a:gd name="connsiteY0-32" fmla="*/ 22577 h 1557866"/>
                  <a:gd name="connsiteX1-33" fmla="*/ 6716889 w 6716889"/>
                  <a:gd name="connsiteY1-34" fmla="*/ 0 h 1557866"/>
                  <a:gd name="connsiteX2-35" fmla="*/ 6716889 w 6716889"/>
                  <a:gd name="connsiteY2-36" fmla="*/ 1557866 h 1557866"/>
                  <a:gd name="connsiteX3-37" fmla="*/ 0 w 6716889"/>
                  <a:gd name="connsiteY3-38" fmla="*/ 1557866 h 1557866"/>
                  <a:gd name="connsiteX4-39" fmla="*/ 711200 w 6716889"/>
                  <a:gd name="connsiteY4-40" fmla="*/ 22577 h 1557866"/>
                  <a:gd name="connsiteX0-41" fmla="*/ 575734 w 6716889"/>
                  <a:gd name="connsiteY0-42" fmla="*/ 22577 h 1557866"/>
                  <a:gd name="connsiteX1-43" fmla="*/ 6716889 w 6716889"/>
                  <a:gd name="connsiteY1-44" fmla="*/ 0 h 1557866"/>
                  <a:gd name="connsiteX2-45" fmla="*/ 6716889 w 6716889"/>
                  <a:gd name="connsiteY2-46" fmla="*/ 1557866 h 1557866"/>
                  <a:gd name="connsiteX3-47" fmla="*/ 0 w 6716889"/>
                  <a:gd name="connsiteY3-48" fmla="*/ 1557866 h 1557866"/>
                  <a:gd name="connsiteX4-49" fmla="*/ 575734 w 6716889"/>
                  <a:gd name="connsiteY4-50" fmla="*/ 22577 h 1557866"/>
                  <a:gd name="connsiteX0-51" fmla="*/ 541867 w 6716889"/>
                  <a:gd name="connsiteY0-52" fmla="*/ 22577 h 1557866"/>
                  <a:gd name="connsiteX1-53" fmla="*/ 6716889 w 6716889"/>
                  <a:gd name="connsiteY1-54" fmla="*/ 0 h 1557866"/>
                  <a:gd name="connsiteX2-55" fmla="*/ 6716889 w 6716889"/>
                  <a:gd name="connsiteY2-56" fmla="*/ 1557866 h 1557866"/>
                  <a:gd name="connsiteX3-57" fmla="*/ 0 w 6716889"/>
                  <a:gd name="connsiteY3-58" fmla="*/ 1557866 h 1557866"/>
                  <a:gd name="connsiteX4-59" fmla="*/ 541867 w 6716889"/>
                  <a:gd name="connsiteY4-60" fmla="*/ 22577 h 1557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716889" h="1557866">
                    <a:moveTo>
                      <a:pt x="541867" y="22577"/>
                    </a:moveTo>
                    <a:lnTo>
                      <a:pt x="6716889" y="0"/>
                    </a:lnTo>
                    <a:lnTo>
                      <a:pt x="6716889" y="1557866"/>
                    </a:lnTo>
                    <a:lnTo>
                      <a:pt x="0" y="1557866"/>
                    </a:lnTo>
                    <a:lnTo>
                      <a:pt x="541867" y="22577"/>
                    </a:lnTo>
                    <a:close/>
                  </a:path>
                </a:pathLst>
              </a:cu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8113745" y="2143542"/>
                <a:ext cx="319594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400" dirty="0">
                    <a:solidFill>
                      <a:srgbClr val="EEF2F4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sym typeface="+mn-ea"/>
                  </a:rPr>
                  <a:t>总体设计</a:t>
                </a:r>
                <a:endParaRPr lang="zh-CN" altLang="en-US" sz="5400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sp useBgFill="1">
          <p:nvSpPr>
            <p:cNvPr id="47" name="矩形 46"/>
            <p:cNvSpPr/>
            <p:nvPr/>
          </p:nvSpPr>
          <p:spPr>
            <a:xfrm>
              <a:off x="11413067" y="1159632"/>
              <a:ext cx="327378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09476" y="131536"/>
            <a:ext cx="4970972" cy="6590110"/>
            <a:chOff x="3609476" y="131536"/>
            <a:chExt cx="4970972" cy="6590110"/>
          </a:xfrm>
        </p:grpSpPr>
        <p:grpSp>
          <p:nvGrpSpPr>
            <p:cNvPr id="8" name="组合 7"/>
            <p:cNvGrpSpPr/>
            <p:nvPr/>
          </p:nvGrpSpPr>
          <p:grpSpPr>
            <a:xfrm>
              <a:off x="4137378" y="2825045"/>
              <a:ext cx="3917245" cy="1207911"/>
              <a:chOff x="4357510" y="2235200"/>
              <a:chExt cx="3917245" cy="1207911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4357510" y="2235200"/>
                <a:ext cx="3917245" cy="1207911"/>
              </a:xfrm>
              <a:prstGeom prst="parallelogram">
                <a:avLst/>
              </a:prstGeom>
              <a:solidFill>
                <a:srgbClr val="4B7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526843" y="2411357"/>
                <a:ext cx="35785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EEF2F4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第二部分</a:t>
                </a:r>
                <a:endParaRPr lang="zh-CN" altLang="en-US" sz="5400" dirty="0">
                  <a:solidFill>
                    <a:srgbClr val="EEF2F4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H="1">
              <a:off x="3609476" y="2935713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7633965" y="131536"/>
              <a:ext cx="946483" cy="3785933"/>
            </a:xfrm>
            <a:prstGeom prst="line">
              <a:avLst/>
            </a:prstGeom>
            <a:ln w="38100">
              <a:solidFill>
                <a:srgbClr val="DDE4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65328" y="1223382"/>
            <a:ext cx="4415695" cy="4411236"/>
            <a:chOff x="965328" y="1223382"/>
            <a:chExt cx="4415695" cy="4411236"/>
          </a:xfrm>
        </p:grpSpPr>
        <p:sp>
          <p:nvSpPr>
            <p:cNvPr id="5" name="Arc 17"/>
            <p:cNvSpPr/>
            <p:nvPr/>
          </p:nvSpPr>
          <p:spPr>
            <a:xfrm rot="11931966">
              <a:off x="965328" y="2057000"/>
              <a:ext cx="2166463" cy="2166463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</a:endParaRPr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215588" y="1831934"/>
              <a:ext cx="2409700" cy="2409696"/>
              <a:chOff x="953424" y="1486519"/>
              <a:chExt cx="2228412" cy="2228408"/>
            </a:xfrm>
            <a:solidFill>
              <a:srgbClr val="4B7085"/>
            </a:solidFill>
          </p:grpSpPr>
          <p:sp>
            <p:nvSpPr>
              <p:cNvPr id="22" name="Freeform 5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6481" tIns="548640" rIns="356481" bIns="436755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000" kern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3" name="Oval 6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197761" y="3079037"/>
              <a:ext cx="2047438" cy="2047434"/>
              <a:chOff x="953424" y="1486519"/>
              <a:chExt cx="2228412" cy="2228408"/>
            </a:xfrm>
            <a:solidFill>
              <a:srgbClr val="4B7085"/>
            </a:solidFill>
          </p:grpSpPr>
          <p:sp>
            <p:nvSpPr>
              <p:cNvPr id="20" name="Freeform 8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6481" tIns="548640" rIns="356481" bIns="436755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000" kern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1" name="Oval 9"/>
              <p:cNvSpPr/>
              <p:nvPr/>
            </p:nvSpPr>
            <p:spPr>
              <a:xfrm>
                <a:off x="1335155" y="1868251"/>
                <a:ext cx="1464952" cy="1464946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8" name="Group 10"/>
            <p:cNvGrpSpPr/>
            <p:nvPr/>
          </p:nvGrpSpPr>
          <p:grpSpPr>
            <a:xfrm>
              <a:off x="1653442" y="4071762"/>
              <a:ext cx="1562858" cy="1562856"/>
              <a:chOff x="953424" y="1486519"/>
              <a:chExt cx="2228412" cy="2228408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8" name="Freeform 11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6481" tIns="548640" rIns="356481" bIns="436755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000" kern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9" name="Oval 12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9" name="Group 13"/>
            <p:cNvGrpSpPr/>
            <p:nvPr/>
          </p:nvGrpSpPr>
          <p:grpSpPr>
            <a:xfrm>
              <a:off x="3224664" y="1376443"/>
              <a:ext cx="1528453" cy="1528451"/>
              <a:chOff x="953424" y="1486519"/>
              <a:chExt cx="2228412" cy="2228408"/>
            </a:xfrm>
            <a:solidFill>
              <a:srgbClr val="B4C7E7"/>
            </a:solidFill>
          </p:grpSpPr>
          <p:sp>
            <p:nvSpPr>
              <p:cNvPr id="16" name="Freeform 14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6481" tIns="548640" rIns="356481" bIns="436755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000" kern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" name="Oval 15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印品黑体" panose="00000500000000000000" pitchFamily="2" charset="-122"/>
                </a:endParaRPr>
              </a:p>
            </p:txBody>
          </p:sp>
        </p:grpSp>
        <p:sp>
          <p:nvSpPr>
            <p:cNvPr id="10" name="Arc 16"/>
            <p:cNvSpPr/>
            <p:nvPr/>
          </p:nvSpPr>
          <p:spPr>
            <a:xfrm rot="19051047">
              <a:off x="2890960" y="1223382"/>
              <a:ext cx="2166462" cy="2166463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1" name="Arc 38"/>
            <p:cNvSpPr/>
            <p:nvPr/>
          </p:nvSpPr>
          <p:spPr>
            <a:xfrm rot="5691386">
              <a:off x="3214560" y="3133814"/>
              <a:ext cx="2166463" cy="2166462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2" name="Freeform 42"/>
            <p:cNvSpPr>
              <a:spLocks noEditPoints="1"/>
            </p:cNvSpPr>
            <p:nvPr/>
          </p:nvSpPr>
          <p:spPr bwMode="auto">
            <a:xfrm>
              <a:off x="2034468" y="2732638"/>
              <a:ext cx="788221" cy="678469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3" name="Freeform 152"/>
            <p:cNvSpPr>
              <a:spLocks noEditPoints="1"/>
            </p:cNvSpPr>
            <p:nvPr/>
          </p:nvSpPr>
          <p:spPr bwMode="auto">
            <a:xfrm>
              <a:off x="3694848" y="1884291"/>
              <a:ext cx="581645" cy="53751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4" name="Freeform 144"/>
            <p:cNvSpPr>
              <a:spLocks noEditPoints="1"/>
            </p:cNvSpPr>
            <p:nvPr/>
          </p:nvSpPr>
          <p:spPr bwMode="auto">
            <a:xfrm>
              <a:off x="2162415" y="4589671"/>
              <a:ext cx="542492" cy="4207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5" name="Freeform 234"/>
            <p:cNvSpPr/>
            <p:nvPr/>
          </p:nvSpPr>
          <p:spPr bwMode="auto">
            <a:xfrm>
              <a:off x="3950359" y="3830737"/>
              <a:ext cx="543448" cy="550842"/>
            </a:xfrm>
            <a:custGeom>
              <a:avLst/>
              <a:gdLst/>
              <a:ahLst/>
              <a:cxnLst>
                <a:cxn ang="0">
                  <a:pos x="66" y="25"/>
                </a:cxn>
                <a:cxn ang="0">
                  <a:pos x="51" y="40"/>
                </a:cxn>
                <a:cxn ang="0">
                  <a:pos x="57" y="46"/>
                </a:cxn>
                <a:cxn ang="0">
                  <a:pos x="51" y="52"/>
                </a:cxn>
                <a:cxn ang="0">
                  <a:pos x="20" y="55"/>
                </a:cxn>
                <a:cxn ang="0">
                  <a:pos x="7" y="69"/>
                </a:cxn>
                <a:cxn ang="0">
                  <a:pos x="0" y="69"/>
                </a:cxn>
                <a:cxn ang="0">
                  <a:pos x="0" y="62"/>
                </a:cxn>
                <a:cxn ang="0">
                  <a:pos x="14" y="48"/>
                </a:cxn>
                <a:cxn ang="0">
                  <a:pos x="17" y="18"/>
                </a:cxn>
                <a:cxn ang="0">
                  <a:pos x="23" y="12"/>
                </a:cxn>
                <a:cxn ang="0">
                  <a:pos x="29" y="17"/>
                </a:cxn>
                <a:cxn ang="0">
                  <a:pos x="44" y="2"/>
                </a:cxn>
                <a:cxn ang="0">
                  <a:pos x="51" y="2"/>
                </a:cxn>
                <a:cxn ang="0">
                  <a:pos x="51" y="9"/>
                </a:cxn>
                <a:cxn ang="0">
                  <a:pos x="35" y="24"/>
                </a:cxn>
                <a:cxn ang="0">
                  <a:pos x="44" y="33"/>
                </a:cxn>
                <a:cxn ang="0">
                  <a:pos x="60" y="18"/>
                </a:cxn>
                <a:cxn ang="0">
                  <a:pos x="66" y="18"/>
                </a:cxn>
                <a:cxn ang="0">
                  <a:pos x="66" y="25"/>
                </a:cxn>
              </a:cxnLst>
              <a:rect l="0" t="0" r="r" b="b"/>
              <a:pathLst>
                <a:path w="68" h="69">
                  <a:moveTo>
                    <a:pt x="66" y="25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42" y="60"/>
                    <a:pt x="30" y="61"/>
                    <a:pt x="20" y="55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7" y="39"/>
                    <a:pt x="8" y="26"/>
                    <a:pt x="17" y="1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4"/>
                    <a:pt x="52" y="7"/>
                    <a:pt x="51" y="9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6"/>
                    <a:pt x="64" y="16"/>
                    <a:pt x="66" y="18"/>
                  </a:cubicBezTo>
                  <a:cubicBezTo>
                    <a:pt x="68" y="20"/>
                    <a:pt x="68" y="23"/>
                    <a:pt x="66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675889" y="2260878"/>
            <a:ext cx="6230996" cy="830997"/>
            <a:chOff x="5961004" y="2421810"/>
            <a:chExt cx="6230996" cy="830997"/>
          </a:xfrm>
        </p:grpSpPr>
        <p:sp>
          <p:nvSpPr>
            <p:cNvPr id="30" name="文本框 29"/>
            <p:cNvSpPr txBox="1"/>
            <p:nvPr/>
          </p:nvSpPr>
          <p:spPr>
            <a:xfrm>
              <a:off x="5961004" y="2421810"/>
              <a:ext cx="13141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01</a:t>
              </a:r>
              <a:endParaRPr lang="zh-CN" altLang="en-US" sz="4800" spc="300" dirty="0">
                <a:solidFill>
                  <a:srgbClr val="4B7085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942141" y="2598727"/>
              <a:ext cx="357857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结构体的设计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6942141" y="3183288"/>
              <a:ext cx="5249859" cy="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1505" y="0"/>
            <a:ext cx="1420491" cy="64623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675889" y="3550563"/>
            <a:ext cx="6230996" cy="829945"/>
            <a:chOff x="5961004" y="2421810"/>
            <a:chExt cx="6230996" cy="829945"/>
          </a:xfrm>
        </p:grpSpPr>
        <p:sp>
          <p:nvSpPr>
            <p:cNvPr id="24" name="文本框 23"/>
            <p:cNvSpPr txBox="1"/>
            <p:nvPr/>
          </p:nvSpPr>
          <p:spPr>
            <a:xfrm>
              <a:off x="5961004" y="2421810"/>
              <a:ext cx="131412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800" spc="300" dirty="0">
                  <a:solidFill>
                    <a:srgbClr val="4B7085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02</a:t>
              </a:r>
              <a:endParaRPr lang="zh-CN" altLang="en-US" sz="4800" spc="300" dirty="0">
                <a:solidFill>
                  <a:srgbClr val="4B7085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942141" y="2598727"/>
              <a:ext cx="357857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函数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介绍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942141" y="3183288"/>
              <a:ext cx="5249859" cy="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078855" y="1209040"/>
            <a:ext cx="4199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结构体的设计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16550" y="2579370"/>
            <a:ext cx="5524500" cy="2604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struct stu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{ char num[13];//学号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char name[20];//名字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int mathscore;//数学成绩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int Englishscore;//英语成绩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int sum;//总分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>
              <a:lnSpc>
                <a:spcPts val="2800"/>
              </a:lnSpc>
              <a:buClrTx/>
              <a:buSzTx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}stu[100];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505" y="0"/>
            <a:ext cx="1420491" cy="64623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10249</Words>
  <Application>WPS 演示</Application>
  <PresentationFormat>自定义</PresentationFormat>
  <Paragraphs>508</Paragraphs>
  <Slides>32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宋体</vt:lpstr>
      <vt:lpstr>Wingdings</vt:lpstr>
      <vt:lpstr>印品黑体</vt:lpstr>
      <vt:lpstr>黑体</vt:lpstr>
      <vt:lpstr>微软雅黑</vt:lpstr>
      <vt:lpstr>方正正黑简体</vt:lpstr>
      <vt:lpstr>Arial Unicode MS</vt:lpstr>
      <vt:lpstr>第一PPT，www.1ppt.com</vt:lpstr>
      <vt:lpstr>自定义设计方案</vt:lpstr>
      <vt:lpstr>1_第一PPT，www.1ppt.com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述职报告</dc:title>
  <dc:creator>第一PPT</dc:creator>
  <cp:keywords>www.1ppt.com</cp:keywords>
  <dc:description>www.1ppt.com</dc:description>
  <cp:lastModifiedBy>安静的离开了</cp:lastModifiedBy>
  <cp:revision>100</cp:revision>
  <dcterms:created xsi:type="dcterms:W3CDTF">2017-06-19T01:47:00Z</dcterms:created>
  <dcterms:modified xsi:type="dcterms:W3CDTF">2021-10-16T05:31:24Z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5C6C1FDB072A4A9C981ACD5F02435088</vt:lpwstr>
  </property>
  <property fmtid="{D5CDD505-2E9C-101B-9397-08002B2CF9AE}" pid="3" name="KSOProductBuildVer">
    <vt:lpwstr>2052-11.1.0.10938</vt:lpwstr>
  </property>
</Properties>
</file>